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16" r:id="rId1"/>
  </p:sldMasterIdLst>
  <p:notesMasterIdLst>
    <p:notesMasterId r:id="rId12"/>
  </p:notesMasterIdLst>
  <p:handoutMasterIdLst>
    <p:handoutMasterId r:id="rId13"/>
  </p:handoutMasterIdLst>
  <p:sldIdLst>
    <p:sldId id="343" r:id="rId2"/>
    <p:sldId id="259" r:id="rId3"/>
    <p:sldId id="336" r:id="rId4"/>
    <p:sldId id="337" r:id="rId5"/>
    <p:sldId id="338" r:id="rId6"/>
    <p:sldId id="339" r:id="rId7"/>
    <p:sldId id="344" r:id="rId8"/>
    <p:sldId id="346" r:id="rId9"/>
    <p:sldId id="347" r:id="rId10"/>
    <p:sldId id="348" r:id="rId11"/>
  </p:sldIdLst>
  <p:sldSz cx="12192000" cy="6858000"/>
  <p:notesSz cx="6797675" cy="9926638"/>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586" autoAdjust="0"/>
  </p:normalViewPr>
  <p:slideViewPr>
    <p:cSldViewPr>
      <p:cViewPr varScale="1">
        <p:scale>
          <a:sx n="68" d="100"/>
          <a:sy n="68" d="100"/>
        </p:scale>
        <p:origin x="1234" y="24"/>
      </p:cViewPr>
      <p:guideLst>
        <p:guide orient="horz" pos="2160"/>
        <p:guide pos="3840"/>
      </p:guideLst>
    </p:cSldViewPr>
  </p:slideViewPr>
  <p:notesTextViewPr>
    <p:cViewPr>
      <p:scale>
        <a:sx n="3" d="2"/>
        <a:sy n="3" d="2"/>
      </p:scale>
      <p:origin x="0" y="-2256"/>
    </p:cViewPr>
  </p:notesTextViewPr>
  <p:notesViewPr>
    <p:cSldViewPr>
      <p:cViewPr varScale="1">
        <p:scale>
          <a:sx n="52" d="100"/>
          <a:sy n="52" d="100"/>
        </p:scale>
        <p:origin x="295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702A57D3-AD7C-4A8D-9432-BA23D3D4579A}" type="datetimeFigureOut">
              <a:rPr kumimoji="1" lang="ja-JP" altLang="en-US" smtClean="0"/>
              <a:t>2023/10/11</a:t>
            </a:fld>
            <a:endParaRPr kumimoji="1" lang="ja-JP" altLang="en-US"/>
          </a:p>
        </p:txBody>
      </p:sp>
      <p:sp>
        <p:nvSpPr>
          <p:cNvPr id="4" name="フッター プレースホルダー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5A15E2F2-5B2E-4D53-BFB9-C03D1ED43C3F}" type="slidenum">
              <a:rPr kumimoji="1" lang="ja-JP" altLang="en-US" smtClean="0"/>
              <a:t>‹#›</a:t>
            </a:fld>
            <a:endParaRPr kumimoji="1" lang="ja-JP" altLang="en-US"/>
          </a:p>
        </p:txBody>
      </p:sp>
    </p:spTree>
    <p:extLst>
      <p:ext uri="{BB962C8B-B14F-4D97-AF65-F5344CB8AC3E}">
        <p14:creationId xmlns:p14="http://schemas.microsoft.com/office/powerpoint/2010/main" val="3613376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ja-JP" altLang="en-US"/>
          </a:p>
        </p:txBody>
      </p:sp>
      <p:sp>
        <p:nvSpPr>
          <p:cNvPr id="3" name="日付プレースホルダ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01F41E60-9873-45A3-92CA-86DF2A45C42F}" type="datetimeFigureOut">
              <a:rPr lang="ja-JP" altLang="en-US"/>
              <a:pPr>
                <a:defRPr/>
              </a:pPr>
              <a:t>2023/10/11</a:t>
            </a:fld>
            <a:endParaRPr lang="ja-JP" altLang="en-US"/>
          </a:p>
        </p:txBody>
      </p:sp>
      <p:sp>
        <p:nvSpPr>
          <p:cNvPr id="4" name="スライド イメージ プレースホルダ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 name="フッター プレースホルダ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ja-JP" altLang="en-US"/>
          </a:p>
        </p:txBody>
      </p:sp>
      <p:sp>
        <p:nvSpPr>
          <p:cNvPr id="7" name="スライド番号プレースホルダ 6"/>
          <p:cNvSpPr>
            <a:spLocks noGrp="1"/>
          </p:cNvSpPr>
          <p:nvPr>
            <p:ph type="sldNum" sz="quarter" idx="5"/>
          </p:nvPr>
        </p:nvSpPr>
        <p:spPr>
          <a:xfrm>
            <a:off x="3850443" y="9428583"/>
            <a:ext cx="2945659" cy="496332"/>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0DB1B01-FFAC-4E0C-A641-6486CFD7E5CB}" type="slidenum">
              <a:rPr lang="ja-JP" altLang="en-US"/>
              <a:pPr/>
              <a:t>‹#›</a:t>
            </a:fld>
            <a:endParaRPr lang="ja-JP" altLang="en-US"/>
          </a:p>
        </p:txBody>
      </p:sp>
    </p:spTree>
    <p:extLst>
      <p:ext uri="{BB962C8B-B14F-4D97-AF65-F5344CB8AC3E}">
        <p14:creationId xmlns:p14="http://schemas.microsoft.com/office/powerpoint/2010/main" val="182443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私からは、資料①地球温暖化の概要と現状及び資料②現行の戸田市環境基本計画</a:t>
            </a:r>
            <a:r>
              <a:rPr kumimoji="1" lang="en-US" altLang="ja-JP" dirty="0" smtClean="0"/>
              <a:t>2021</a:t>
            </a:r>
            <a:r>
              <a:rPr kumimoji="1" lang="ja-JP" altLang="en-US" dirty="0" smtClean="0"/>
              <a:t>についてご説明いたします。</a:t>
            </a:r>
            <a:endParaRPr kumimoji="1" lang="en-US" altLang="ja-JP" dirty="0" smtClean="0"/>
          </a:p>
          <a:p>
            <a:r>
              <a:rPr kumimoji="1" lang="ja-JP" altLang="en-US" dirty="0" smtClean="0"/>
              <a:t>まず、お手元の「資料①地球温暖化の概要と現状」をご覧ください。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0DB1B01-FFAC-4E0C-A641-6486CFD7E5CB}" type="slidenum">
              <a:rPr lang="ja-JP" altLang="en-US" smtClean="0"/>
              <a:pPr/>
              <a:t>1</a:t>
            </a:fld>
            <a:endParaRPr lang="ja-JP" altLang="en-US"/>
          </a:p>
        </p:txBody>
      </p:sp>
    </p:spTree>
    <p:extLst>
      <p:ext uri="{BB962C8B-B14F-4D97-AF65-F5344CB8AC3E}">
        <p14:creationId xmlns:p14="http://schemas.microsoft.com/office/powerpoint/2010/main" val="3012056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rmAutofit fontScale="92500" lnSpcReduction="10000"/>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ja-JP" altLang="en-US" sz="1200" dirty="0" smtClean="0">
                <a:latin typeface="+mn-ea"/>
              </a:rPr>
              <a:t>こちらに書かれている、「地球温暖化対策計画」とは、日本</a:t>
            </a:r>
            <a:r>
              <a:rPr lang="ja-JP" altLang="en-US" sz="1200" dirty="0" smtClean="0"/>
              <a:t>政府が地球温暖化対策推進法に基づいて策定した、我が国唯一の地球温暖化に関する総合計画の主な内容になります。</a:t>
            </a:r>
            <a:endParaRPr lang="en-US" altLang="ja-JP" sz="120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ja-JP" sz="1200" dirty="0" smtClean="0">
              <a:latin typeface="+mn-ea"/>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ja-JP" altLang="en-US" sz="1200" dirty="0" smtClean="0">
                <a:latin typeface="+mn-ea"/>
              </a:rPr>
              <a:t>この「地球温暖化対策計画」には、</a:t>
            </a:r>
            <a:endParaRPr lang="en-US" altLang="ja-JP" sz="1200" dirty="0" smtClean="0">
              <a:latin typeface="+mn-ea"/>
            </a:endParaRPr>
          </a:p>
          <a:p>
            <a:r>
              <a:rPr lang="ja-JP" altLang="en-US" sz="1200" dirty="0" smtClean="0"/>
              <a:t>〇温室効果ガスの排出抑制及び吸収の目標、事業者・国民等が講ずべき措置に関する基本的な事項、目標達成のために国、地方公共団体が講ずべき施策等について記載されています。</a:t>
            </a:r>
            <a:endParaRPr lang="en-US" altLang="ja-JP" sz="1200" dirty="0" smtClean="0">
              <a:latin typeface="+mn-ea"/>
            </a:endParaRPr>
          </a:p>
          <a:p>
            <a:r>
              <a:rPr lang="ja-JP" altLang="en-US" sz="1200" dirty="0" smtClean="0">
                <a:latin typeface="+mn-ea"/>
              </a:rPr>
              <a:t>→</a:t>
            </a:r>
            <a:r>
              <a:rPr lang="en-US" altLang="ja-JP" sz="1200" dirty="0" smtClean="0">
                <a:latin typeface="+mn-ea"/>
              </a:rPr>
              <a:t>1</a:t>
            </a:r>
            <a:r>
              <a:rPr lang="ja-JP" altLang="en-US" sz="1200" dirty="0" smtClean="0">
                <a:latin typeface="+mn-ea"/>
              </a:rPr>
              <a:t>つ目の再エネ・省エネについては、政府・自治体が所有する公共施設での太陽光発電導入を率先して行うことや、地方自治体が積極的に各地域の土地柄に根差した再エネ設備を導入する事、民間企業における自家消費型太陽光発電導入の促進する事などが今後の対策として挙げられています。</a:t>
            </a:r>
            <a:endParaRPr lang="en-US" altLang="ja-JP" sz="1200" dirty="0" smtClean="0">
              <a:latin typeface="+mn-ea"/>
            </a:endParaRPr>
          </a:p>
          <a:p>
            <a:endParaRPr lang="en-US" altLang="ja-JP" sz="1200" dirty="0" smtClean="0">
              <a:latin typeface="+mn-ea"/>
            </a:endParaRPr>
          </a:p>
          <a:p>
            <a:r>
              <a:rPr lang="ja-JP" altLang="en-US" sz="1200" dirty="0" smtClean="0">
                <a:latin typeface="+mn-ea"/>
              </a:rPr>
              <a:t>→</a:t>
            </a:r>
            <a:r>
              <a:rPr lang="en-US" altLang="ja-JP" sz="1200" dirty="0" smtClean="0">
                <a:latin typeface="+mn-ea"/>
              </a:rPr>
              <a:t>2</a:t>
            </a:r>
            <a:r>
              <a:rPr lang="ja-JP" altLang="en-US" sz="1200" dirty="0" smtClean="0">
                <a:latin typeface="+mn-ea"/>
              </a:rPr>
              <a:t>つ目の産業・運輸部門においては、水素や蓄電池などの環境に配慮したシステム等の導入に向けた研究及び導入を支援する事や、電力を多く利用するコンピューターやデータ通信等に特化した場所であるデータセンターを</a:t>
            </a:r>
            <a:r>
              <a:rPr lang="en-US" altLang="ja-JP" sz="1200" dirty="0" smtClean="0">
                <a:latin typeface="+mn-ea"/>
              </a:rPr>
              <a:t>30</a:t>
            </a:r>
            <a:r>
              <a:rPr lang="ja-JP" altLang="en-US" sz="1200" dirty="0" smtClean="0">
                <a:latin typeface="+mn-ea"/>
              </a:rPr>
              <a:t>パーセント以上省エネ化するために研究開発や実証実験等へ支援を行う事、が求められています。</a:t>
            </a:r>
            <a:endParaRPr lang="en-US" altLang="ja-JP" sz="1200" dirty="0" smtClean="0">
              <a:latin typeface="+mn-ea"/>
            </a:endParaRPr>
          </a:p>
          <a:p>
            <a:endParaRPr lang="en-US" altLang="ja-JP" sz="1200" dirty="0" smtClean="0">
              <a:latin typeface="+mn-ea"/>
            </a:endParaRPr>
          </a:p>
          <a:p>
            <a:r>
              <a:rPr lang="ja-JP" altLang="en-US" sz="1200" dirty="0" smtClean="0">
                <a:latin typeface="+mn-ea"/>
              </a:rPr>
              <a:t>→</a:t>
            </a:r>
            <a:r>
              <a:rPr lang="en-US" altLang="ja-JP" sz="1200" dirty="0" smtClean="0">
                <a:latin typeface="+mn-ea"/>
              </a:rPr>
              <a:t>3</a:t>
            </a:r>
            <a:r>
              <a:rPr lang="ja-JP" altLang="en-US" sz="1200" dirty="0" smtClean="0">
                <a:latin typeface="+mn-ea"/>
              </a:rPr>
              <a:t>つ目は、</a:t>
            </a:r>
            <a:r>
              <a:rPr lang="en-US" altLang="ja-JP" sz="1200" dirty="0" smtClean="0">
                <a:latin typeface="+mn-ea"/>
              </a:rPr>
              <a:t>2030</a:t>
            </a:r>
            <a:r>
              <a:rPr lang="ja-JP" altLang="en-US" sz="1200" dirty="0" smtClean="0">
                <a:latin typeface="+mn-ea"/>
              </a:rPr>
              <a:t>年度までに</a:t>
            </a:r>
            <a:r>
              <a:rPr lang="en-US" altLang="ja-JP" sz="1200" dirty="0" smtClean="0">
                <a:latin typeface="+mn-ea"/>
              </a:rPr>
              <a:t>100</a:t>
            </a:r>
            <a:r>
              <a:rPr lang="ja-JP" altLang="en-US" sz="1200" dirty="0" smtClean="0">
                <a:latin typeface="+mn-ea"/>
              </a:rPr>
              <a:t>以上の「脱炭素先行地域」を創出する事。ここでいう脱炭素先行地域とは、</a:t>
            </a:r>
            <a:r>
              <a:rPr lang="en-US" altLang="ja-JP" sz="1200" dirty="0" smtClean="0">
                <a:latin typeface="+mn-ea"/>
              </a:rPr>
              <a:t>2050</a:t>
            </a:r>
            <a:r>
              <a:rPr lang="ja-JP" altLang="en-US" sz="1200" dirty="0" smtClean="0">
                <a:latin typeface="+mn-ea"/>
              </a:rPr>
              <a:t>年を待たずに、</a:t>
            </a:r>
            <a:r>
              <a:rPr lang="en-US" altLang="ja-JP" sz="1200" dirty="0" smtClean="0">
                <a:latin typeface="+mn-ea"/>
              </a:rPr>
              <a:t>2030</a:t>
            </a:r>
            <a:r>
              <a:rPr lang="ja-JP" altLang="en-US" sz="1200" dirty="0" smtClean="0">
                <a:latin typeface="+mn-ea"/>
              </a:rPr>
              <a:t>年までに、地方自治体や地元企業・金融機関が中心となり、カーボンニュートラルを目指す地域の事を指します。この脱炭素先行地域を</a:t>
            </a:r>
            <a:r>
              <a:rPr lang="en-US" altLang="ja-JP" sz="1200" dirty="0" smtClean="0">
                <a:latin typeface="+mn-ea"/>
              </a:rPr>
              <a:t>100</a:t>
            </a:r>
            <a:r>
              <a:rPr lang="ja-JP" altLang="en-US" sz="1200" dirty="0" smtClean="0">
                <a:latin typeface="+mn-ea"/>
              </a:rPr>
              <a:t>以上創出する事を目標としています。</a:t>
            </a:r>
            <a:endParaRPr lang="en-US" altLang="ja-JP" sz="1200" dirty="0" smtClean="0">
              <a:latin typeface="+mn-ea"/>
            </a:endParaRPr>
          </a:p>
          <a:p>
            <a:endParaRPr lang="en-US" altLang="ja-JP" sz="1200" dirty="0" smtClean="0">
              <a:latin typeface="+mn-ea"/>
            </a:endParaRPr>
          </a:p>
          <a:p>
            <a:r>
              <a:rPr kumimoji="1" lang="ja-JP" altLang="en-US" dirty="0" smtClean="0"/>
              <a:t>これらを踏まえ、今回戸田市でも、脱炭素に向けて、計画の見直しを行うもので</a:t>
            </a:r>
            <a:r>
              <a:rPr kumimoji="1" lang="ja-JP" altLang="en-US" smtClean="0"/>
              <a:t>あります</a:t>
            </a:r>
            <a:r>
              <a:rPr kumimoji="1" lang="ja-JP" altLang="en-US" smtClean="0"/>
              <a:t>。資料①のご説明は以上となります。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40DB1B01-FFAC-4E0C-A641-6486CFD7E5CB}" type="slidenum">
              <a:rPr lang="ja-JP" altLang="en-US" smtClean="0"/>
              <a:pPr/>
              <a:t>10</a:t>
            </a:fld>
            <a:endParaRPr lang="ja-JP" altLang="en-US"/>
          </a:p>
        </p:txBody>
      </p:sp>
    </p:spTree>
    <p:extLst>
      <p:ext uri="{BB962C8B-B14F-4D97-AF65-F5344CB8AC3E}">
        <p14:creationId xmlns:p14="http://schemas.microsoft.com/office/powerpoint/2010/main" val="3311430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まず初めに、地球温暖化の仕組みを簡単にご説明いたします。</a:t>
            </a:r>
            <a:endParaRPr lang="en-US" altLang="ja-JP" dirty="0" smtClean="0"/>
          </a:p>
          <a:p>
            <a:endParaRPr lang="en-US" altLang="ja-JP" dirty="0" smtClean="0"/>
          </a:p>
          <a:p>
            <a:r>
              <a:rPr lang="ja-JP" altLang="en-US" dirty="0" smtClean="0"/>
              <a:t>地球に照らされる太陽光のエネルギーのうち、約</a:t>
            </a:r>
            <a:r>
              <a:rPr lang="en-US" altLang="ja-JP" dirty="0" smtClean="0"/>
              <a:t>3</a:t>
            </a:r>
            <a:r>
              <a:rPr lang="ja-JP" altLang="en-US" dirty="0" smtClean="0"/>
              <a:t>割は雲や雪などに反射されて宇宙に戻り、約</a:t>
            </a:r>
            <a:r>
              <a:rPr lang="en-US" altLang="ja-JP" dirty="0" smtClean="0"/>
              <a:t>7</a:t>
            </a:r>
            <a:r>
              <a:rPr lang="ja-JP" altLang="en-US" dirty="0" smtClean="0"/>
              <a:t>割が海や陸地に吸収されます。</a:t>
            </a:r>
          </a:p>
          <a:p>
            <a:r>
              <a:rPr lang="ja-JP" altLang="en-US" dirty="0" smtClean="0"/>
              <a:t>吸収されたエネルギーは大気へと放たれ、宇宙</a:t>
            </a:r>
            <a:r>
              <a:rPr lang="ja-JP" altLang="en-US" dirty="0" smtClean="0"/>
              <a:t>へ逃げて</a:t>
            </a:r>
            <a:r>
              <a:rPr lang="ja-JP" altLang="en-US" dirty="0" smtClean="0"/>
              <a:t>いきます。仮にこの太陽光のエネルギーが全て宇宙</a:t>
            </a:r>
            <a:r>
              <a:rPr lang="ja-JP" altLang="en-US" dirty="0" smtClean="0"/>
              <a:t>へ逃げて</a:t>
            </a:r>
            <a:r>
              <a:rPr lang="ja-JP" altLang="en-US" dirty="0" smtClean="0"/>
              <a:t>いくとしたら、地球の平均気温は約</a:t>
            </a:r>
            <a:r>
              <a:rPr lang="en-US" altLang="ja-JP" dirty="0" smtClean="0"/>
              <a:t>-19℃</a:t>
            </a:r>
            <a:r>
              <a:rPr lang="ja-JP" altLang="en-US" dirty="0" smtClean="0"/>
              <a:t>となり、人間が暮らしにくい環境となります。</a:t>
            </a:r>
            <a:endParaRPr lang="en-US" altLang="ja-JP" dirty="0" smtClean="0"/>
          </a:p>
          <a:p>
            <a:endParaRPr lang="en-US" altLang="ja-JP" dirty="0">
              <a:latin typeface="+mn-ea"/>
            </a:endParaRPr>
          </a:p>
        </p:txBody>
      </p:sp>
      <p:sp>
        <p:nvSpPr>
          <p:cNvPr id="4" name="スライド番号プレースホルダー 3"/>
          <p:cNvSpPr>
            <a:spLocks noGrp="1"/>
          </p:cNvSpPr>
          <p:nvPr>
            <p:ph type="sldNum" sz="quarter" idx="10"/>
          </p:nvPr>
        </p:nvSpPr>
        <p:spPr/>
        <p:txBody>
          <a:bodyPr/>
          <a:lstStyle/>
          <a:p>
            <a:fld id="{40DB1B01-FFAC-4E0C-A641-6486CFD7E5CB}" type="slidenum">
              <a:rPr lang="ja-JP" altLang="en-US" smtClean="0"/>
              <a:pPr/>
              <a:t>2</a:t>
            </a:fld>
            <a:endParaRPr lang="ja-JP" altLang="en-US"/>
          </a:p>
        </p:txBody>
      </p:sp>
    </p:spTree>
    <p:extLst>
      <p:ext uri="{BB962C8B-B14F-4D97-AF65-F5344CB8AC3E}">
        <p14:creationId xmlns:p14="http://schemas.microsoft.com/office/powerpoint/2010/main" val="2793175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ja-JP" altLang="en-US" b="0" dirty="0" smtClean="0">
                <a:latin typeface="Meiryo UI" panose="020B0604030504040204" pitchFamily="50" charset="-128"/>
                <a:ea typeface="Meiryo UI" panose="020B0604030504040204" pitchFamily="50" charset="-128"/>
              </a:rPr>
              <a:t>ですが、実際には二酸化炭素</a:t>
            </a:r>
            <a:r>
              <a:rPr lang="ja-JP" altLang="en-US" b="0" dirty="0" smtClean="0">
                <a:latin typeface="Meiryo UI" panose="020B0604030504040204" pitchFamily="50" charset="-128"/>
                <a:ea typeface="Meiryo UI" panose="020B0604030504040204" pitchFamily="50" charset="-128"/>
              </a:rPr>
              <a:t>や水蒸気などの温室効果ガス</a:t>
            </a:r>
            <a:r>
              <a:rPr lang="ja-JP" altLang="en-US" dirty="0" smtClean="0"/>
              <a:t>が、地表から放たれる熱を吸収し宇宙に逃げにくくすることで、地球の平均気温は約</a:t>
            </a:r>
            <a:r>
              <a:rPr lang="en-US" altLang="ja-JP" dirty="0" smtClean="0"/>
              <a:t>14℃</a:t>
            </a:r>
            <a:r>
              <a:rPr lang="ja-JP" altLang="en-US" dirty="0" smtClean="0"/>
              <a:t>となって</a:t>
            </a:r>
            <a:r>
              <a:rPr lang="ja-JP" altLang="en-US" dirty="0" smtClean="0"/>
              <a:t>おります。しかし、産業</a:t>
            </a:r>
            <a:r>
              <a:rPr lang="ja-JP" altLang="en-US" dirty="0" smtClean="0"/>
              <a:t>革命以降、私たち人間が石炭や石油を使って多くの二酸化炭素（</a:t>
            </a:r>
            <a:r>
              <a:rPr lang="en-US" altLang="ja-JP" dirty="0" smtClean="0"/>
              <a:t>CO2</a:t>
            </a:r>
            <a:r>
              <a:rPr lang="ja-JP" altLang="en-US" dirty="0" smtClean="0"/>
              <a:t>）を排出したことにより、熱は宇宙により逃げにくくなりました。</a:t>
            </a:r>
          </a:p>
          <a:p>
            <a:r>
              <a:rPr lang="ja-JP" altLang="en-US" dirty="0" smtClean="0"/>
              <a:t>その結果、地球の気温が上昇する「地球温暖化」が引き起こされています。</a:t>
            </a:r>
            <a:endParaRPr lang="en-US" altLang="ja-JP" dirty="0" smtClean="0">
              <a:latin typeface="+mn-ea"/>
            </a:endParaRPr>
          </a:p>
          <a:p>
            <a:r>
              <a:rPr lang="ja-JP" altLang="en-US" dirty="0" smtClean="0">
                <a:solidFill>
                  <a:srgbClr val="3B3B3B"/>
                </a:solidFill>
                <a:latin typeface="Hiragino Sans"/>
              </a:rPr>
              <a:t>国連の専門機関である世界気象機関の発表によると、</a:t>
            </a:r>
            <a:r>
              <a:rPr lang="en-US" altLang="ja-JP" dirty="0" smtClean="0">
                <a:solidFill>
                  <a:srgbClr val="3B3B3B"/>
                </a:solidFill>
                <a:latin typeface="Hiragino Sans"/>
              </a:rPr>
              <a:t>2020</a:t>
            </a:r>
            <a:r>
              <a:rPr lang="ja-JP" altLang="en-US" dirty="0" smtClean="0">
                <a:solidFill>
                  <a:srgbClr val="3B3B3B"/>
                </a:solidFill>
                <a:latin typeface="Hiragino Sans"/>
              </a:rPr>
              <a:t>年の世界平均気温は約</a:t>
            </a:r>
            <a:r>
              <a:rPr lang="en-US" altLang="ja-JP" dirty="0" smtClean="0">
                <a:solidFill>
                  <a:srgbClr val="3B3B3B"/>
                </a:solidFill>
                <a:latin typeface="Hiragino Sans"/>
              </a:rPr>
              <a:t>14.9</a:t>
            </a:r>
            <a:r>
              <a:rPr lang="ja-JP" altLang="en-US" dirty="0" smtClean="0">
                <a:solidFill>
                  <a:srgbClr val="3B3B3B"/>
                </a:solidFill>
                <a:latin typeface="Hiragino Sans"/>
              </a:rPr>
              <a:t>度で、産業革命前（</a:t>
            </a:r>
            <a:r>
              <a:rPr lang="en-US" altLang="ja-JP" dirty="0" smtClean="0">
                <a:solidFill>
                  <a:srgbClr val="3B3B3B"/>
                </a:solidFill>
                <a:latin typeface="Hiragino Sans"/>
              </a:rPr>
              <a:t>1900</a:t>
            </a:r>
            <a:r>
              <a:rPr lang="ja-JP" altLang="en-US" dirty="0" smtClean="0">
                <a:solidFill>
                  <a:srgbClr val="3B3B3B"/>
                </a:solidFill>
                <a:latin typeface="Hiragino Sans"/>
              </a:rPr>
              <a:t>年頃）の水準から</a:t>
            </a:r>
            <a:r>
              <a:rPr lang="en-US" altLang="ja-JP" dirty="0" smtClean="0">
                <a:solidFill>
                  <a:srgbClr val="3B3B3B"/>
                </a:solidFill>
                <a:latin typeface="Hiragino Sans"/>
              </a:rPr>
              <a:t>1.2</a:t>
            </a:r>
            <a:r>
              <a:rPr lang="ja-JP" altLang="en-US" dirty="0" smtClean="0">
                <a:solidFill>
                  <a:srgbClr val="3B3B3B"/>
                </a:solidFill>
                <a:latin typeface="Hiragino Sans"/>
              </a:rPr>
              <a:t>度程上昇しています。</a:t>
            </a:r>
            <a:endParaRPr lang="en-US" altLang="ja-JP" dirty="0" smtClean="0">
              <a:solidFill>
                <a:srgbClr val="3B3B3B"/>
              </a:solidFill>
              <a:latin typeface="Hiragino Sans"/>
            </a:endParaRPr>
          </a:p>
        </p:txBody>
      </p:sp>
      <p:sp>
        <p:nvSpPr>
          <p:cNvPr id="4" name="スライド番号プレースホルダー 3"/>
          <p:cNvSpPr>
            <a:spLocks noGrp="1"/>
          </p:cNvSpPr>
          <p:nvPr>
            <p:ph type="sldNum" sz="quarter" idx="10"/>
          </p:nvPr>
        </p:nvSpPr>
        <p:spPr/>
        <p:txBody>
          <a:bodyPr/>
          <a:lstStyle/>
          <a:p>
            <a:fld id="{40DB1B01-FFAC-4E0C-A641-6486CFD7E5CB}" type="slidenum">
              <a:rPr lang="ja-JP" altLang="en-US" smtClean="0"/>
              <a:pPr/>
              <a:t>3</a:t>
            </a:fld>
            <a:endParaRPr lang="ja-JP" altLang="en-US"/>
          </a:p>
        </p:txBody>
      </p:sp>
    </p:spTree>
    <p:extLst>
      <p:ext uri="{BB962C8B-B14F-4D97-AF65-F5344CB8AC3E}">
        <p14:creationId xmlns:p14="http://schemas.microsoft.com/office/powerpoint/2010/main" val="1383408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rmAutofit fontScale="92500" lnSpcReduction="10000"/>
          </a:bodyPr>
          <a:lstStyle/>
          <a:p>
            <a:r>
              <a:rPr lang="ja-JP" altLang="en-US" dirty="0" smtClean="0">
                <a:latin typeface="+mn-ea"/>
              </a:rPr>
              <a:t>地球温暖化の要因について、</a:t>
            </a:r>
            <a:endParaRPr lang="en-US" altLang="ja-JP" dirty="0" smtClean="0">
              <a:latin typeface="+mn-ea"/>
            </a:endParaRPr>
          </a:p>
          <a:p>
            <a:r>
              <a:rPr lang="ja-JP" altLang="en-US" dirty="0" smtClean="0">
                <a:latin typeface="+mn-ea"/>
              </a:rPr>
              <a:t>国際的な組織である</a:t>
            </a:r>
            <a:r>
              <a:rPr lang="en-US" altLang="ja-JP" dirty="0" smtClean="0">
                <a:latin typeface="+mn-ea"/>
              </a:rPr>
              <a:t>IPCC</a:t>
            </a:r>
            <a:r>
              <a:rPr lang="ja-JP" altLang="en-US" dirty="0" smtClean="0">
                <a:latin typeface="+mn-ea"/>
              </a:rPr>
              <a:t>（気候変動に関する政府間パネル）が、「地球温暖化は人間活動の影響によって引き起こされたことに</a:t>
            </a:r>
            <a:r>
              <a:rPr lang="en-US" altLang="ja-JP" dirty="0" smtClean="0">
                <a:latin typeface="+mn-ea"/>
              </a:rPr>
              <a:t>『</a:t>
            </a:r>
            <a:r>
              <a:rPr lang="ja-JP" altLang="en-US" dirty="0" smtClean="0">
                <a:latin typeface="+mn-ea"/>
              </a:rPr>
              <a:t>疑う余地がない</a:t>
            </a:r>
            <a:r>
              <a:rPr lang="en-US" altLang="ja-JP" dirty="0" smtClean="0">
                <a:latin typeface="+mn-ea"/>
              </a:rPr>
              <a:t>』</a:t>
            </a:r>
            <a:r>
              <a:rPr lang="ja-JP" altLang="en-US" dirty="0" smtClean="0">
                <a:latin typeface="+mn-ea"/>
              </a:rPr>
              <a:t>」ことを明確にしました。</a:t>
            </a:r>
            <a:endParaRPr lang="en-US" altLang="ja-JP" dirty="0" smtClean="0">
              <a:latin typeface="+mn-ea"/>
            </a:endParaRPr>
          </a:p>
          <a:p>
            <a:endParaRPr lang="en-US" altLang="ja-JP" dirty="0" smtClean="0">
              <a:latin typeface="+mn-ea"/>
            </a:endParaRPr>
          </a:p>
          <a:p>
            <a:r>
              <a:rPr lang="ja-JP" altLang="en-US" dirty="0" smtClean="0">
                <a:latin typeface="+mn-ea"/>
              </a:rPr>
              <a:t>ここで言う「人間活動の影響」とは、石油や石炭などの化石燃料の大量消費や森林伐採等で温室効果ガスが増えてしまうことを指します。</a:t>
            </a:r>
            <a:endParaRPr lang="en-US" altLang="ja-JP" dirty="0" smtClean="0">
              <a:latin typeface="+mn-ea"/>
            </a:endParaRPr>
          </a:p>
          <a:p>
            <a:endParaRPr lang="en-US" altLang="ja-JP" dirty="0" smtClean="0">
              <a:latin typeface="+mn-ea"/>
            </a:endParaRPr>
          </a:p>
          <a:p>
            <a:r>
              <a:rPr lang="ja-JP" altLang="en-US" dirty="0" smtClean="0">
                <a:latin typeface="+mn-ea"/>
              </a:rPr>
              <a:t>では、どれくらいの量の温室効果ガスが増えてしまっているのか、について、次のスライドでご説明します。</a:t>
            </a:r>
          </a:p>
          <a:p>
            <a:r>
              <a:rPr lang="ja-JP" altLang="en-US" dirty="0" err="1" smtClean="0">
                <a:latin typeface="+mn-ea"/>
              </a:rPr>
              <a:t>ー</a:t>
            </a:r>
            <a:r>
              <a:rPr lang="ja-JP" altLang="en-US" dirty="0" smtClean="0">
                <a:latin typeface="+mn-ea"/>
              </a:rPr>
              <a:t>ーー</a:t>
            </a:r>
            <a:r>
              <a:rPr lang="ja-JP" altLang="en-US" dirty="0" err="1" smtClean="0">
                <a:latin typeface="+mn-ea"/>
              </a:rPr>
              <a:t>ーーーーーーーーーーーーーーーーーーーーーーーーーーーーーーーーーーーーーーーーーーーーーーーーーーーーーーーーーーーーーーーーーーーーーーーーーーーーーーーーー</a:t>
            </a:r>
            <a:endParaRPr lang="en-US" altLang="ja-JP" dirty="0" smtClean="0">
              <a:latin typeface="+mn-ea"/>
            </a:endParaRPr>
          </a:p>
          <a:p>
            <a:r>
              <a:rPr lang="ja-JP" altLang="en-US" dirty="0" smtClean="0">
                <a:latin typeface="+mn-ea"/>
              </a:rPr>
              <a:t>〇</a:t>
            </a:r>
            <a:r>
              <a:rPr lang="en-US" altLang="ja-JP" dirty="0" smtClean="0">
                <a:latin typeface="+mn-ea"/>
              </a:rPr>
              <a:t>IPCC</a:t>
            </a:r>
            <a:r>
              <a:rPr lang="ja-JP" altLang="en-US" dirty="0" smtClean="0">
                <a:latin typeface="+mn-ea"/>
              </a:rPr>
              <a:t>（気候変動に関する政府間パネル）とは</a:t>
            </a:r>
            <a:endParaRPr lang="en-US" altLang="ja-JP" dirty="0" smtClean="0">
              <a:latin typeface="+mn-ea"/>
            </a:endParaRPr>
          </a:p>
          <a:p>
            <a:r>
              <a:rPr lang="ja-JP" altLang="en-US" dirty="0" smtClean="0">
                <a:latin typeface="+mn-ea"/>
              </a:rPr>
              <a:t>　・</a:t>
            </a:r>
            <a:r>
              <a:rPr lang="en-US" altLang="ja-JP" dirty="0" smtClean="0">
                <a:latin typeface="+mn-ea"/>
              </a:rPr>
              <a:t>1988</a:t>
            </a:r>
            <a:r>
              <a:rPr lang="ja-JP" altLang="en-US" dirty="0" smtClean="0">
                <a:latin typeface="+mn-ea"/>
              </a:rPr>
              <a:t>年に世界気象機関（</a:t>
            </a:r>
            <a:r>
              <a:rPr lang="en-US" altLang="ja-JP" dirty="0" smtClean="0">
                <a:latin typeface="+mn-ea"/>
              </a:rPr>
              <a:t>WMO</a:t>
            </a:r>
            <a:r>
              <a:rPr lang="ja-JP" altLang="en-US" dirty="0" smtClean="0">
                <a:latin typeface="+mn-ea"/>
              </a:rPr>
              <a:t>）と国連環境計画（</a:t>
            </a:r>
            <a:r>
              <a:rPr lang="en-US" altLang="ja-JP" dirty="0" smtClean="0">
                <a:latin typeface="+mn-ea"/>
              </a:rPr>
              <a:t>UNEP</a:t>
            </a:r>
            <a:r>
              <a:rPr lang="ja-JP" altLang="en-US" dirty="0" smtClean="0">
                <a:latin typeface="+mn-ea"/>
              </a:rPr>
              <a:t>）により設立された評価を</a:t>
            </a:r>
            <a:endParaRPr lang="en-US" altLang="ja-JP" dirty="0" smtClean="0">
              <a:latin typeface="+mn-ea"/>
            </a:endParaRPr>
          </a:p>
          <a:p>
            <a:r>
              <a:rPr lang="ja-JP" altLang="en-US" dirty="0" smtClean="0">
                <a:latin typeface="+mn-ea"/>
              </a:rPr>
              <a:t>　　行う国際組織で政治的判断は行わない。</a:t>
            </a:r>
            <a:endParaRPr lang="en-US" altLang="ja-JP" dirty="0" smtClean="0">
              <a:latin typeface="+mn-ea"/>
            </a:endParaRPr>
          </a:p>
          <a:p>
            <a:r>
              <a:rPr lang="ja-JP" altLang="en-US" dirty="0" smtClean="0">
                <a:latin typeface="+mn-ea"/>
              </a:rPr>
              <a:t>　・現在の参加国は</a:t>
            </a:r>
            <a:r>
              <a:rPr lang="en-US" altLang="ja-JP" dirty="0" smtClean="0">
                <a:latin typeface="+mn-ea"/>
              </a:rPr>
              <a:t>195</a:t>
            </a:r>
            <a:r>
              <a:rPr lang="ja-JP" altLang="en-US" dirty="0" smtClean="0">
                <a:latin typeface="+mn-ea"/>
              </a:rPr>
              <a:t>か国、事務局はスイス・ジュネーブ。</a:t>
            </a:r>
            <a:endParaRPr lang="en-US" altLang="ja-JP" dirty="0" smtClean="0">
              <a:latin typeface="+mn-ea"/>
            </a:endParaRPr>
          </a:p>
          <a:p>
            <a:r>
              <a:rPr lang="ja-JP" altLang="en-US" dirty="0" smtClean="0">
                <a:latin typeface="+mn-ea"/>
              </a:rPr>
              <a:t>　・人為起源による気候変動、影響、 適応及び緩和方策に関し、科学的、技術的、社会</a:t>
            </a:r>
            <a:endParaRPr lang="en-US" altLang="ja-JP" dirty="0" smtClean="0">
              <a:latin typeface="+mn-ea"/>
            </a:endParaRPr>
          </a:p>
          <a:p>
            <a:r>
              <a:rPr lang="ja-JP" altLang="en-US" dirty="0" smtClean="0">
                <a:latin typeface="+mn-ea"/>
              </a:rPr>
              <a:t>　　経済学的な見地から包括的な評価を行い、報告書としてとりまとめている。</a:t>
            </a:r>
            <a:endParaRPr lang="en-US" altLang="ja-JP" dirty="0" smtClean="0">
              <a:latin typeface="+mn-ea"/>
            </a:endParaRPr>
          </a:p>
          <a:p>
            <a:r>
              <a:rPr lang="ja-JP" altLang="en-US" dirty="0" smtClean="0">
                <a:latin typeface="+mn-ea"/>
              </a:rPr>
              <a:t>　・</a:t>
            </a:r>
            <a:r>
              <a:rPr lang="en-US" altLang="ja-JP" dirty="0" smtClean="0">
                <a:latin typeface="+mn-ea"/>
              </a:rPr>
              <a:t>2013</a:t>
            </a:r>
            <a:r>
              <a:rPr lang="ja-JP" altLang="en-US" dirty="0" smtClean="0">
                <a:latin typeface="+mn-ea"/>
              </a:rPr>
              <a:t>年から</a:t>
            </a:r>
            <a:r>
              <a:rPr lang="en-US" altLang="ja-JP" dirty="0" smtClean="0">
                <a:latin typeface="+mn-ea"/>
              </a:rPr>
              <a:t>2014</a:t>
            </a:r>
            <a:r>
              <a:rPr lang="ja-JP" altLang="en-US" dirty="0" smtClean="0">
                <a:latin typeface="+mn-ea"/>
              </a:rPr>
              <a:t>年にかけて広報された「第</a:t>
            </a:r>
            <a:r>
              <a:rPr lang="en-US" altLang="ja-JP" dirty="0" smtClean="0">
                <a:latin typeface="+mn-ea"/>
              </a:rPr>
              <a:t>5</a:t>
            </a:r>
            <a:r>
              <a:rPr lang="ja-JP" altLang="en-US" dirty="0" smtClean="0">
                <a:latin typeface="+mn-ea"/>
              </a:rPr>
              <a:t>次評価報告書」（</a:t>
            </a:r>
            <a:r>
              <a:rPr lang="en-US" altLang="ja-JP" dirty="0" smtClean="0">
                <a:latin typeface="+mn-ea"/>
              </a:rPr>
              <a:t>AR5</a:t>
            </a:r>
            <a:r>
              <a:rPr lang="ja-JP" altLang="en-US" dirty="0" smtClean="0">
                <a:latin typeface="+mn-ea"/>
              </a:rPr>
              <a:t>）は、世界中で</a:t>
            </a:r>
            <a:endParaRPr lang="en-US" altLang="ja-JP" dirty="0" smtClean="0">
              <a:latin typeface="+mn-ea"/>
            </a:endParaRPr>
          </a:p>
          <a:p>
            <a:r>
              <a:rPr lang="ja-JP" altLang="en-US" dirty="0" smtClean="0">
                <a:latin typeface="+mn-ea"/>
              </a:rPr>
              <a:t>　　発表された</a:t>
            </a:r>
            <a:r>
              <a:rPr lang="en-US" altLang="ja-JP" dirty="0" smtClean="0">
                <a:latin typeface="+mn-ea"/>
              </a:rPr>
              <a:t>9,200</a:t>
            </a:r>
            <a:r>
              <a:rPr lang="ja-JP" altLang="en-US" dirty="0" smtClean="0">
                <a:latin typeface="+mn-ea"/>
              </a:rPr>
              <a:t>以上の科学論文を参照し、</a:t>
            </a:r>
            <a:r>
              <a:rPr lang="en-US" altLang="ja-JP" dirty="0" smtClean="0">
                <a:latin typeface="+mn-ea"/>
              </a:rPr>
              <a:t>800</a:t>
            </a:r>
            <a:r>
              <a:rPr lang="ja-JP" altLang="en-US" dirty="0" smtClean="0">
                <a:latin typeface="+mn-ea"/>
              </a:rPr>
              <a:t>名を超える執筆者により、</a:t>
            </a:r>
            <a:r>
              <a:rPr lang="en-US" altLang="ja-JP" dirty="0" smtClean="0">
                <a:latin typeface="+mn-ea"/>
              </a:rPr>
              <a:t>4</a:t>
            </a:r>
            <a:r>
              <a:rPr lang="ja-JP" altLang="en-US" dirty="0" smtClean="0">
                <a:latin typeface="+mn-ea"/>
              </a:rPr>
              <a:t>年の歳月</a:t>
            </a:r>
            <a:endParaRPr lang="en-US" altLang="ja-JP" dirty="0" smtClean="0">
              <a:latin typeface="+mn-ea"/>
            </a:endParaRPr>
          </a:p>
          <a:p>
            <a:r>
              <a:rPr lang="ja-JP" altLang="en-US" dirty="0" smtClean="0">
                <a:latin typeface="+mn-ea"/>
              </a:rPr>
              <a:t>　　をかけて作成された。</a:t>
            </a:r>
            <a:endParaRPr lang="en-US" altLang="ja-JP" dirty="0" smtClean="0">
              <a:latin typeface="+mn-ea"/>
            </a:endParaRPr>
          </a:p>
          <a:p>
            <a:r>
              <a:rPr lang="ja-JP" altLang="en-US" dirty="0" smtClean="0">
                <a:latin typeface="+mn-ea"/>
              </a:rPr>
              <a:t>　・</a:t>
            </a:r>
            <a:r>
              <a:rPr lang="en-US" altLang="ja-JP" dirty="0" smtClean="0">
                <a:latin typeface="+mn-ea"/>
              </a:rPr>
              <a:t>2021</a:t>
            </a:r>
            <a:r>
              <a:rPr lang="ja-JP" altLang="en-US" dirty="0" smtClean="0">
                <a:latin typeface="+mn-ea"/>
              </a:rPr>
              <a:t>年</a:t>
            </a:r>
            <a:r>
              <a:rPr lang="en-US" altLang="ja-JP" dirty="0" smtClean="0">
                <a:latin typeface="+mn-ea"/>
              </a:rPr>
              <a:t>8</a:t>
            </a:r>
            <a:r>
              <a:rPr lang="ja-JP" altLang="en-US" dirty="0" smtClean="0">
                <a:latin typeface="+mn-ea"/>
              </a:rPr>
              <a:t>月から「第</a:t>
            </a:r>
            <a:r>
              <a:rPr lang="en-US" altLang="ja-JP" dirty="0" smtClean="0">
                <a:latin typeface="+mn-ea"/>
              </a:rPr>
              <a:t>6</a:t>
            </a:r>
            <a:r>
              <a:rPr lang="ja-JP" altLang="en-US" dirty="0" smtClean="0">
                <a:latin typeface="+mn-ea"/>
              </a:rPr>
              <a:t>次評価報告書」のうちの</a:t>
            </a:r>
            <a:r>
              <a:rPr lang="en-US" altLang="ja-JP" dirty="0" smtClean="0">
                <a:latin typeface="+mn-ea"/>
              </a:rPr>
              <a:t>WG(</a:t>
            </a:r>
            <a:r>
              <a:rPr lang="ja-JP" altLang="en-US" dirty="0" smtClean="0">
                <a:latin typeface="+mn-ea"/>
              </a:rPr>
              <a:t>ワーキング・グループ</a:t>
            </a:r>
            <a:r>
              <a:rPr lang="en-US" altLang="ja-JP" dirty="0" smtClean="0">
                <a:latin typeface="+mn-ea"/>
              </a:rPr>
              <a:t>)1</a:t>
            </a:r>
            <a:r>
              <a:rPr lang="ja-JP" altLang="en-US" dirty="0" smtClean="0">
                <a:latin typeface="+mn-ea"/>
              </a:rPr>
              <a:t>から公表され、</a:t>
            </a:r>
            <a:endParaRPr lang="en-US" altLang="ja-JP" dirty="0" smtClean="0">
              <a:latin typeface="+mn-ea"/>
            </a:endParaRPr>
          </a:p>
          <a:p>
            <a:r>
              <a:rPr lang="ja-JP" altLang="en-US" dirty="0" smtClean="0">
                <a:latin typeface="+mn-ea"/>
              </a:rPr>
              <a:t>　　</a:t>
            </a:r>
            <a:r>
              <a:rPr lang="en-US" altLang="ja-JP" dirty="0" smtClean="0">
                <a:latin typeface="+mn-ea"/>
              </a:rPr>
              <a:t>2022</a:t>
            </a:r>
            <a:r>
              <a:rPr lang="ja-JP" altLang="en-US" dirty="0" smtClean="0">
                <a:latin typeface="+mn-ea"/>
              </a:rPr>
              <a:t>年</a:t>
            </a:r>
            <a:r>
              <a:rPr lang="en-US" altLang="ja-JP" dirty="0" smtClean="0">
                <a:latin typeface="+mn-ea"/>
              </a:rPr>
              <a:t>9</a:t>
            </a:r>
            <a:r>
              <a:rPr lang="ja-JP" altLang="en-US" dirty="0" smtClean="0">
                <a:latin typeface="+mn-ea"/>
              </a:rPr>
              <a:t>月に統合報告書として公表される予定。</a:t>
            </a:r>
            <a:endParaRPr lang="ja-JP" altLang="en-US" dirty="0">
              <a:latin typeface="+mn-ea"/>
            </a:endParaRPr>
          </a:p>
        </p:txBody>
      </p:sp>
      <p:sp>
        <p:nvSpPr>
          <p:cNvPr id="4" name="スライド番号プレースホルダー 3"/>
          <p:cNvSpPr>
            <a:spLocks noGrp="1"/>
          </p:cNvSpPr>
          <p:nvPr>
            <p:ph type="sldNum" sz="quarter" idx="10"/>
          </p:nvPr>
        </p:nvSpPr>
        <p:spPr/>
        <p:txBody>
          <a:bodyPr/>
          <a:lstStyle/>
          <a:p>
            <a:fld id="{40DB1B01-FFAC-4E0C-A641-6486CFD7E5CB}" type="slidenum">
              <a:rPr lang="ja-JP" altLang="en-US" smtClean="0"/>
              <a:pPr/>
              <a:t>4</a:t>
            </a:fld>
            <a:endParaRPr lang="ja-JP" altLang="en-US"/>
          </a:p>
        </p:txBody>
      </p:sp>
    </p:spTree>
    <p:extLst>
      <p:ext uri="{BB962C8B-B14F-4D97-AF65-F5344CB8AC3E}">
        <p14:creationId xmlns:p14="http://schemas.microsoft.com/office/powerpoint/2010/main" val="2861395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rmAutofit/>
          </a:bodyPr>
          <a:lstStyle/>
          <a:p>
            <a:r>
              <a:rPr lang="ja-JP" altLang="en-US" dirty="0" smtClean="0">
                <a:latin typeface="+mn-ea"/>
              </a:rPr>
              <a:t>こちらのグラフは、国別の</a:t>
            </a:r>
            <a:r>
              <a:rPr lang="en-US" altLang="ja-JP" dirty="0" smtClean="0">
                <a:latin typeface="+mn-ea"/>
              </a:rPr>
              <a:t>CO2</a:t>
            </a:r>
            <a:r>
              <a:rPr lang="ja-JP" altLang="en-US" dirty="0" smtClean="0">
                <a:latin typeface="+mn-ea"/>
              </a:rPr>
              <a:t>排出量のグラフとなります。</a:t>
            </a:r>
            <a:endParaRPr lang="en-US" altLang="ja-JP" dirty="0" smtClean="0">
              <a:latin typeface="+mn-ea"/>
            </a:endParaRPr>
          </a:p>
          <a:p>
            <a:r>
              <a:rPr lang="en-US" altLang="ja-JP" dirty="0" smtClean="0">
                <a:latin typeface="+mn-ea"/>
              </a:rPr>
              <a:t>18</a:t>
            </a:r>
            <a:r>
              <a:rPr lang="ja-JP" altLang="en-US" dirty="0" smtClean="0">
                <a:latin typeface="+mn-ea"/>
              </a:rPr>
              <a:t>世紀後半の産業革命以降、</a:t>
            </a:r>
            <a:r>
              <a:rPr lang="en-US" altLang="ja-JP" dirty="0" smtClean="0">
                <a:latin typeface="+mn-ea"/>
              </a:rPr>
              <a:t>CO</a:t>
            </a:r>
            <a:r>
              <a:rPr lang="en-US" altLang="ja-JP" sz="1000" dirty="0" smtClean="0">
                <a:latin typeface="+mn-ea"/>
              </a:rPr>
              <a:t>2</a:t>
            </a:r>
            <a:r>
              <a:rPr lang="ja-JP" altLang="en-US" dirty="0" smtClean="0">
                <a:latin typeface="+mn-ea"/>
              </a:rPr>
              <a:t>は増加傾向が続いており、特に１９５０年以降は急増していることが分かります。</a:t>
            </a:r>
            <a:endParaRPr lang="en-US" altLang="ja-JP" dirty="0" smtClean="0">
              <a:latin typeface="+mn-ea"/>
            </a:endParaRPr>
          </a:p>
        </p:txBody>
      </p:sp>
      <p:sp>
        <p:nvSpPr>
          <p:cNvPr id="4" name="スライド番号プレースホルダー 3"/>
          <p:cNvSpPr>
            <a:spLocks noGrp="1"/>
          </p:cNvSpPr>
          <p:nvPr>
            <p:ph type="sldNum" sz="quarter" idx="10"/>
          </p:nvPr>
        </p:nvSpPr>
        <p:spPr/>
        <p:txBody>
          <a:bodyPr/>
          <a:lstStyle/>
          <a:p>
            <a:fld id="{40DB1B01-FFAC-4E0C-A641-6486CFD7E5CB}" type="slidenum">
              <a:rPr lang="ja-JP" altLang="en-US" smtClean="0"/>
              <a:pPr/>
              <a:t>5</a:t>
            </a:fld>
            <a:endParaRPr lang="ja-JP" altLang="en-US"/>
          </a:p>
        </p:txBody>
      </p:sp>
    </p:spTree>
    <p:extLst>
      <p:ext uri="{BB962C8B-B14F-4D97-AF65-F5344CB8AC3E}">
        <p14:creationId xmlns:p14="http://schemas.microsoft.com/office/powerpoint/2010/main" val="12293053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rmAutofit/>
          </a:bodyPr>
          <a:lstStyle/>
          <a:p>
            <a:r>
              <a:rPr lang="ja-JP" altLang="en-US" dirty="0" smtClean="0">
                <a:latin typeface="+mn-ea"/>
              </a:rPr>
              <a:t>世界</a:t>
            </a:r>
            <a:r>
              <a:rPr lang="ja-JP" altLang="en-US" dirty="0" smtClean="0">
                <a:latin typeface="+mn-ea"/>
              </a:rPr>
              <a:t>のエネルギー起源による</a:t>
            </a:r>
            <a:r>
              <a:rPr lang="en-US" altLang="ja-JP" dirty="0" smtClean="0">
                <a:latin typeface="+mn-ea"/>
              </a:rPr>
              <a:t>CO</a:t>
            </a:r>
            <a:r>
              <a:rPr lang="en-US" altLang="ja-JP" sz="1000" dirty="0" smtClean="0">
                <a:latin typeface="+mn-ea"/>
              </a:rPr>
              <a:t>2</a:t>
            </a:r>
            <a:r>
              <a:rPr lang="ja-JP" altLang="en-US" dirty="0" smtClean="0">
                <a:latin typeface="+mn-ea"/>
              </a:rPr>
              <a:t>は、中国とアメリカの</a:t>
            </a:r>
            <a:r>
              <a:rPr lang="en-US" altLang="ja-JP" dirty="0" smtClean="0">
                <a:latin typeface="+mn-ea"/>
              </a:rPr>
              <a:t>2</a:t>
            </a:r>
            <a:r>
              <a:rPr lang="ja-JP" altLang="en-US" dirty="0" smtClean="0">
                <a:latin typeface="+mn-ea"/>
              </a:rPr>
              <a:t>国で世界の</a:t>
            </a:r>
            <a:r>
              <a:rPr lang="en-US" altLang="ja-JP" dirty="0" smtClean="0">
                <a:latin typeface="+mn-ea"/>
              </a:rPr>
              <a:t>4</a:t>
            </a:r>
            <a:r>
              <a:rPr lang="ja-JP" altLang="en-US" dirty="0" smtClean="0">
                <a:latin typeface="+mn-ea"/>
              </a:rPr>
              <a:t>割強を占めています。</a:t>
            </a:r>
            <a:endParaRPr lang="en-US" altLang="ja-JP" dirty="0" smtClean="0">
              <a:latin typeface="+mn-ea"/>
            </a:endParaRPr>
          </a:p>
          <a:p>
            <a:r>
              <a:rPr lang="ja-JP" altLang="en-US" dirty="0" smtClean="0">
                <a:latin typeface="+mn-ea"/>
              </a:rPr>
              <a:t>日本</a:t>
            </a:r>
            <a:r>
              <a:rPr lang="ja-JP" altLang="en-US" dirty="0" smtClean="0">
                <a:latin typeface="+mn-ea"/>
              </a:rPr>
              <a:t>は、全体の中での割合は</a:t>
            </a:r>
            <a:r>
              <a:rPr lang="en-US" altLang="ja-JP" dirty="0" smtClean="0">
                <a:latin typeface="+mn-ea"/>
              </a:rPr>
              <a:t>3.1</a:t>
            </a:r>
            <a:r>
              <a:rPr lang="ja-JP" altLang="en-US" dirty="0" smtClean="0">
                <a:latin typeface="+mn-ea"/>
              </a:rPr>
              <a:t>％</a:t>
            </a:r>
            <a:r>
              <a:rPr lang="ja-JP" altLang="en-US" dirty="0" smtClean="0">
                <a:latin typeface="+mn-ea"/>
              </a:rPr>
              <a:t>、</a:t>
            </a:r>
            <a:r>
              <a:rPr lang="en-US" altLang="ja-JP" dirty="0" smtClean="0">
                <a:latin typeface="+mn-ea"/>
              </a:rPr>
              <a:t>EU27</a:t>
            </a:r>
            <a:r>
              <a:rPr lang="ja-JP" altLang="en-US" dirty="0" smtClean="0">
                <a:latin typeface="+mn-ea"/>
              </a:rPr>
              <a:t>か国を除くと、世界で</a:t>
            </a:r>
            <a:r>
              <a:rPr lang="en-US" altLang="ja-JP" dirty="0" smtClean="0">
                <a:latin typeface="+mn-ea"/>
              </a:rPr>
              <a:t>5</a:t>
            </a:r>
            <a:r>
              <a:rPr lang="ja-JP" altLang="en-US" dirty="0" smtClean="0">
                <a:latin typeface="+mn-ea"/>
              </a:rPr>
              <a:t>番目の</a:t>
            </a:r>
            <a:r>
              <a:rPr lang="en-US" altLang="ja-JP" dirty="0" smtClean="0">
                <a:latin typeface="+mn-ea"/>
              </a:rPr>
              <a:t>CO</a:t>
            </a:r>
            <a:r>
              <a:rPr lang="en-US" altLang="ja-JP" sz="1000" dirty="0" smtClean="0">
                <a:latin typeface="+mn-ea"/>
              </a:rPr>
              <a:t>2</a:t>
            </a:r>
            <a:r>
              <a:rPr lang="ja-JP" altLang="en-US" dirty="0" smtClean="0">
                <a:latin typeface="+mn-ea"/>
              </a:rPr>
              <a:t>排出国となります。</a:t>
            </a:r>
            <a:endParaRPr lang="en-US" altLang="ja-JP" dirty="0" smtClean="0">
              <a:latin typeface="+mn-ea"/>
            </a:endParaRPr>
          </a:p>
        </p:txBody>
      </p:sp>
      <p:sp>
        <p:nvSpPr>
          <p:cNvPr id="4" name="スライド番号プレースホルダー 3"/>
          <p:cNvSpPr>
            <a:spLocks noGrp="1"/>
          </p:cNvSpPr>
          <p:nvPr>
            <p:ph type="sldNum" sz="quarter" idx="10"/>
          </p:nvPr>
        </p:nvSpPr>
        <p:spPr/>
        <p:txBody>
          <a:bodyPr/>
          <a:lstStyle/>
          <a:p>
            <a:fld id="{40DB1B01-FFAC-4E0C-A641-6486CFD7E5CB}" type="slidenum">
              <a:rPr lang="ja-JP" altLang="en-US" smtClean="0"/>
              <a:pPr/>
              <a:t>6</a:t>
            </a:fld>
            <a:endParaRPr lang="ja-JP" altLang="en-US"/>
          </a:p>
        </p:txBody>
      </p:sp>
    </p:spTree>
    <p:extLst>
      <p:ext uri="{BB962C8B-B14F-4D97-AF65-F5344CB8AC3E}">
        <p14:creationId xmlns:p14="http://schemas.microsoft.com/office/powerpoint/2010/main" val="752822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rmAutofit/>
          </a:bodyPr>
          <a:lstStyle/>
          <a:p>
            <a:r>
              <a:rPr lang="ja-JP" altLang="en-US" sz="1200" dirty="0" smtClean="0">
                <a:latin typeface="+mn-ea"/>
              </a:rPr>
              <a:t>続きまして、国際的な取り組みについてご説明いたします。</a:t>
            </a:r>
            <a:endParaRPr lang="en-US" altLang="ja-JP" sz="1200" dirty="0" smtClean="0">
              <a:latin typeface="+mn-ea"/>
            </a:endParaRPr>
          </a:p>
          <a:p>
            <a:r>
              <a:rPr lang="ja-JP" altLang="en-US" sz="1200" dirty="0" smtClean="0">
                <a:latin typeface="+mn-ea"/>
              </a:rPr>
              <a:t>先ほどご説明いたしました</a:t>
            </a:r>
            <a:r>
              <a:rPr lang="en-US" altLang="ja-JP" sz="1200" dirty="0" smtClean="0">
                <a:latin typeface="+mn-ea"/>
              </a:rPr>
              <a:t>IPCC</a:t>
            </a:r>
            <a:r>
              <a:rPr lang="ja-JP" altLang="en-US" dirty="0" smtClean="0">
                <a:latin typeface="+mn-ea"/>
              </a:rPr>
              <a:t>（気候変動に関する政府間パネル）</a:t>
            </a:r>
            <a:r>
              <a:rPr lang="ja-JP" altLang="en-US" sz="1200" dirty="0" smtClean="0">
                <a:latin typeface="+mn-ea"/>
              </a:rPr>
              <a:t>が</a:t>
            </a:r>
            <a:r>
              <a:rPr lang="ja-JP" altLang="en-US" sz="1200" dirty="0" smtClean="0">
                <a:latin typeface="+mn-ea"/>
              </a:rPr>
              <a:t>出している報告書の内容を元にパリ協定が採択されました。</a:t>
            </a:r>
            <a:endParaRPr lang="en-US" altLang="ja-JP" sz="1200" dirty="0" smtClean="0">
              <a:latin typeface="+mn-ea"/>
            </a:endParaRPr>
          </a:p>
          <a:p>
            <a:r>
              <a:rPr lang="ja-JP" altLang="en-US" sz="1200" dirty="0" smtClean="0">
                <a:latin typeface="+mn-ea"/>
              </a:rPr>
              <a:t>パリ</a:t>
            </a:r>
            <a:r>
              <a:rPr lang="ja-JP" altLang="en-US" sz="1200" dirty="0" smtClean="0">
                <a:latin typeface="+mn-ea"/>
              </a:rPr>
              <a:t>協定は</a:t>
            </a:r>
            <a:r>
              <a:rPr lang="ja-JP" altLang="en-US" sz="1200" dirty="0" smtClean="0">
                <a:latin typeface="+mn-ea"/>
              </a:rPr>
              <a:t>、</a:t>
            </a:r>
            <a:r>
              <a:rPr lang="en-US" altLang="ja-JP" dirty="0" smtClean="0">
                <a:latin typeface="Meiryo UI" panose="020B0604030504040204" pitchFamily="50" charset="-128"/>
                <a:ea typeface="Meiryo UI" panose="020B0604030504040204" pitchFamily="50" charset="-128"/>
              </a:rPr>
              <a:t>2015</a:t>
            </a:r>
            <a:r>
              <a:rPr lang="ja-JP" altLang="en-US" dirty="0" smtClean="0">
                <a:latin typeface="Meiryo UI" panose="020B0604030504040204" pitchFamily="50" charset="-128"/>
                <a:ea typeface="Meiryo UI" panose="020B0604030504040204" pitchFamily="50" charset="-128"/>
              </a:rPr>
              <a:t>年</a:t>
            </a:r>
            <a:r>
              <a:rPr lang="en-US" altLang="ja-JP" dirty="0" smtClean="0">
                <a:latin typeface="Meiryo UI" panose="020B0604030504040204" pitchFamily="50" charset="-128"/>
                <a:ea typeface="Meiryo UI" panose="020B0604030504040204" pitchFamily="50" charset="-128"/>
              </a:rPr>
              <a:t>12</a:t>
            </a:r>
            <a:r>
              <a:rPr lang="ja-JP" altLang="en-US" dirty="0" smtClean="0">
                <a:latin typeface="Meiryo UI" panose="020B0604030504040204" pitchFamily="50" charset="-128"/>
                <a:ea typeface="Meiryo UI" panose="020B0604030504040204" pitchFamily="50" charset="-128"/>
              </a:rPr>
              <a:t>月に、フランス・パリで開かれた</a:t>
            </a:r>
            <a:r>
              <a:rPr lang="en-US" altLang="ja-JP" dirty="0" smtClean="0">
                <a:latin typeface="Meiryo UI" panose="020B0604030504040204" pitchFamily="50" charset="-128"/>
                <a:ea typeface="Meiryo UI" panose="020B0604030504040204" pitchFamily="50" charset="-128"/>
              </a:rPr>
              <a:t>COP21</a:t>
            </a:r>
            <a:r>
              <a:rPr lang="ja-JP" altLang="en-US" dirty="0" smtClean="0">
                <a:latin typeface="Meiryo UI" panose="020B0604030504040204" pitchFamily="50" charset="-128"/>
                <a:ea typeface="Meiryo UI" panose="020B0604030504040204" pitchFamily="50" charset="-128"/>
              </a:rPr>
              <a:t>で世界約</a:t>
            </a:r>
            <a:r>
              <a:rPr lang="en-US" altLang="ja-JP" dirty="0" smtClean="0">
                <a:latin typeface="Meiryo UI" panose="020B0604030504040204" pitchFamily="50" charset="-128"/>
                <a:ea typeface="Meiryo UI" panose="020B0604030504040204" pitchFamily="50" charset="-128"/>
              </a:rPr>
              <a:t>200</a:t>
            </a:r>
            <a:r>
              <a:rPr lang="ja-JP" altLang="en-US" dirty="0" smtClean="0">
                <a:latin typeface="Meiryo UI" panose="020B0604030504040204" pitchFamily="50" charset="-128"/>
                <a:ea typeface="Meiryo UI" panose="020B0604030504040204" pitchFamily="50" charset="-128"/>
              </a:rPr>
              <a:t>か国の合意の上で</a:t>
            </a:r>
            <a:r>
              <a:rPr lang="ja-JP" altLang="en-US" dirty="0" smtClean="0">
                <a:latin typeface="Meiryo UI" panose="020B0604030504040204" pitchFamily="50" charset="-128"/>
                <a:ea typeface="Meiryo UI" panose="020B0604030504040204" pitchFamily="50" charset="-128"/>
              </a:rPr>
              <a:t>採択されました。</a:t>
            </a:r>
            <a:endParaRPr lang="en-US" altLang="ja-JP" dirty="0" smtClean="0">
              <a:latin typeface="Meiryo UI" panose="020B0604030504040204" pitchFamily="50" charset="-128"/>
              <a:ea typeface="Meiryo UI" panose="020B0604030504040204" pitchFamily="50" charset="-128"/>
            </a:endParaRPr>
          </a:p>
          <a:p>
            <a:r>
              <a:rPr lang="en-US" altLang="ja-JP" dirty="0" smtClean="0">
                <a:latin typeface="Meiryo UI" panose="020B0604030504040204" pitchFamily="50" charset="-128"/>
                <a:ea typeface="Meiryo UI" panose="020B0604030504040204" pitchFamily="50" charset="-128"/>
              </a:rPr>
              <a:t>1997</a:t>
            </a:r>
            <a:r>
              <a:rPr lang="ja-JP" altLang="en-US" dirty="0" smtClean="0">
                <a:latin typeface="Meiryo UI" panose="020B0604030504040204" pitchFamily="50" charset="-128"/>
                <a:ea typeface="Meiryo UI" panose="020B0604030504040204" pitchFamily="50" charset="-128"/>
              </a:rPr>
              <a:t>年に定まった「京都議定書」の後を継ぎ、国際社会全体で温暖化対策を進めていくための、礎となる条約であります。</a:t>
            </a:r>
            <a:endParaRPr lang="en-US" altLang="ja-JP" dirty="0" smtClean="0">
              <a:latin typeface="Meiryo UI" panose="020B0604030504040204" pitchFamily="50" charset="-128"/>
              <a:ea typeface="Meiryo UI" panose="020B0604030504040204" pitchFamily="50" charset="-128"/>
            </a:endParaRPr>
          </a:p>
          <a:p>
            <a:endParaRPr lang="en-US" altLang="ja-JP" sz="1200" dirty="0" smtClean="0">
              <a:latin typeface="+mn-ea"/>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ja-JP" altLang="en-US" sz="1200" dirty="0" smtClean="0">
                <a:latin typeface="+mn-ea"/>
              </a:rPr>
              <a:t>このパリ協定で、</a:t>
            </a:r>
            <a:r>
              <a:rPr lang="ja-JP" altLang="en-US" dirty="0" smtClean="0">
                <a:latin typeface="Meiryo UI" panose="020B0604030504040204" pitchFamily="50" charset="-128"/>
                <a:ea typeface="Meiryo UI" panose="020B0604030504040204" pitchFamily="50" charset="-128"/>
              </a:rPr>
              <a:t>世界共通の長期目標として、「世界的な平均気温上昇を</a:t>
            </a:r>
            <a:r>
              <a:rPr lang="ja-JP" altLang="en-US" dirty="0" smtClean="0">
                <a:solidFill>
                  <a:srgbClr val="FF0000"/>
                </a:solidFill>
                <a:latin typeface="Meiryo UI" panose="020B0604030504040204" pitchFamily="50" charset="-128"/>
                <a:ea typeface="Meiryo UI" panose="020B0604030504040204" pitchFamily="50" charset="-128"/>
              </a:rPr>
              <a:t>産業革命以前に比べて</a:t>
            </a:r>
            <a:r>
              <a:rPr lang="en-US" altLang="ja-JP" dirty="0" smtClean="0">
                <a:solidFill>
                  <a:srgbClr val="FF0000"/>
                </a:solidFill>
                <a:latin typeface="Meiryo UI" panose="020B0604030504040204" pitchFamily="50" charset="-128"/>
                <a:ea typeface="Meiryo UI" panose="020B0604030504040204" pitchFamily="50" charset="-128"/>
              </a:rPr>
              <a:t>2℃</a:t>
            </a:r>
            <a:r>
              <a:rPr lang="ja-JP" altLang="en-US" dirty="0" smtClean="0">
                <a:solidFill>
                  <a:srgbClr val="FF0000"/>
                </a:solidFill>
                <a:latin typeface="Meiryo UI" panose="020B0604030504040204" pitchFamily="50" charset="-128"/>
                <a:ea typeface="Meiryo UI" panose="020B0604030504040204" pitchFamily="50" charset="-128"/>
              </a:rPr>
              <a:t>より十分低く保つ</a:t>
            </a:r>
            <a:r>
              <a:rPr lang="ja-JP" altLang="en-US" dirty="0" smtClean="0">
                <a:latin typeface="Meiryo UI" panose="020B0604030504040204" pitchFamily="50" charset="-128"/>
                <a:ea typeface="Meiryo UI" panose="020B0604030504040204" pitchFamily="50" charset="-128"/>
              </a:rPr>
              <a:t>とともに、 </a:t>
            </a:r>
            <a:r>
              <a:rPr lang="en-US" altLang="ja-JP" dirty="0" smtClean="0">
                <a:solidFill>
                  <a:srgbClr val="FF0000"/>
                </a:solidFill>
                <a:latin typeface="Meiryo UI" panose="020B0604030504040204" pitchFamily="50" charset="-128"/>
                <a:ea typeface="Meiryo UI" panose="020B0604030504040204" pitchFamily="50" charset="-128"/>
              </a:rPr>
              <a:t>1.5℃</a:t>
            </a:r>
            <a:r>
              <a:rPr lang="ja-JP" altLang="en-US" dirty="0" smtClean="0">
                <a:solidFill>
                  <a:srgbClr val="FF0000"/>
                </a:solidFill>
                <a:latin typeface="Meiryo UI" panose="020B0604030504040204" pitchFamily="50" charset="-128"/>
                <a:ea typeface="Meiryo UI" panose="020B0604030504040204" pitchFamily="50" charset="-128"/>
              </a:rPr>
              <a:t>に抑える努力を追求</a:t>
            </a:r>
            <a:r>
              <a:rPr lang="ja-JP" altLang="en-US" dirty="0" smtClean="0">
                <a:latin typeface="Meiryo UI" panose="020B0604030504040204" pitchFamily="50" charset="-128"/>
                <a:ea typeface="Meiryo UI" panose="020B0604030504040204" pitchFamily="50" charset="-128"/>
              </a:rPr>
              <a:t>すること」が掲げられています。</a:t>
            </a:r>
            <a:endParaRPr lang="en-US" altLang="ja-JP" dirty="0" smtClean="0">
              <a:latin typeface="Meiryo UI" panose="020B0604030504040204" pitchFamily="50" charset="-128"/>
              <a:ea typeface="Meiryo UI" panose="020B0604030504040204" pitchFamily="50"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ja-JP" altLang="en-US" dirty="0" smtClean="0">
                <a:latin typeface="Meiryo UI" panose="020B0604030504040204" pitchFamily="50" charset="-128"/>
                <a:ea typeface="Meiryo UI" panose="020B0604030504040204" pitchFamily="50" charset="-128"/>
              </a:rPr>
              <a:t>少しわかりやすく説明すると、すでに世界の平均気温は、産業革命前に比べて、約</a:t>
            </a:r>
            <a:r>
              <a:rPr lang="en-US" altLang="ja-JP" dirty="0" smtClean="0">
                <a:latin typeface="Meiryo UI" panose="020B0604030504040204" pitchFamily="50" charset="-128"/>
                <a:ea typeface="Meiryo UI" panose="020B0604030504040204" pitchFamily="50" charset="-128"/>
              </a:rPr>
              <a:t>1.2</a:t>
            </a:r>
            <a:r>
              <a:rPr lang="ja-JP" altLang="en-US" dirty="0" smtClean="0">
                <a:latin typeface="Meiryo UI" panose="020B0604030504040204" pitchFamily="50" charset="-128"/>
                <a:ea typeface="Meiryo UI" panose="020B0604030504040204" pitchFamily="50" charset="-128"/>
              </a:rPr>
              <a:t>度上昇しており、このままの経済活動が続くと、早ければ</a:t>
            </a:r>
            <a:r>
              <a:rPr lang="en-US" altLang="ja-JP" dirty="0" smtClean="0">
                <a:latin typeface="Meiryo UI" panose="020B0604030504040204" pitchFamily="50" charset="-128"/>
                <a:ea typeface="Meiryo UI" panose="020B0604030504040204" pitchFamily="50" charset="-128"/>
              </a:rPr>
              <a:t>2030</a:t>
            </a:r>
            <a:r>
              <a:rPr lang="ja-JP" altLang="en-US" dirty="0" smtClean="0">
                <a:latin typeface="Meiryo UI" panose="020B0604030504040204" pitchFamily="50" charset="-128"/>
                <a:ea typeface="Meiryo UI" panose="020B0604030504040204" pitchFamily="50" charset="-128"/>
              </a:rPr>
              <a:t>年には</a:t>
            </a:r>
            <a:r>
              <a:rPr lang="en-US" altLang="ja-JP" dirty="0" smtClean="0">
                <a:latin typeface="Meiryo UI" panose="020B0604030504040204" pitchFamily="50" charset="-128"/>
                <a:ea typeface="Meiryo UI" panose="020B0604030504040204" pitchFamily="50" charset="-128"/>
              </a:rPr>
              <a:t>1.5</a:t>
            </a:r>
            <a:r>
              <a:rPr lang="ja-JP" altLang="en-US" dirty="0" smtClean="0">
                <a:latin typeface="Meiryo UI" panose="020B0604030504040204" pitchFamily="50" charset="-128"/>
                <a:ea typeface="Meiryo UI" panose="020B0604030504040204" pitchFamily="50" charset="-128"/>
              </a:rPr>
              <a:t>度の上昇に達し、</a:t>
            </a:r>
            <a:r>
              <a:rPr lang="en-US" altLang="ja-JP" dirty="0" smtClean="0">
                <a:latin typeface="Meiryo UI" panose="020B0604030504040204" pitchFamily="50" charset="-128"/>
                <a:ea typeface="Meiryo UI" panose="020B0604030504040204" pitchFamily="50" charset="-128"/>
              </a:rPr>
              <a:t>2050</a:t>
            </a:r>
            <a:r>
              <a:rPr lang="ja-JP" altLang="en-US" dirty="0" smtClean="0">
                <a:latin typeface="Meiryo UI" panose="020B0604030504040204" pitchFamily="50" charset="-128"/>
                <a:ea typeface="Meiryo UI" panose="020B0604030504040204" pitchFamily="50" charset="-128"/>
              </a:rPr>
              <a:t>年には</a:t>
            </a:r>
            <a:r>
              <a:rPr lang="en-US" altLang="ja-JP" dirty="0" smtClean="0">
                <a:latin typeface="Meiryo UI" panose="020B0604030504040204" pitchFamily="50" charset="-128"/>
                <a:ea typeface="Meiryo UI" panose="020B0604030504040204" pitchFamily="50" charset="-128"/>
              </a:rPr>
              <a:t>4</a:t>
            </a:r>
            <a:r>
              <a:rPr lang="ja-JP" altLang="en-US" dirty="0" smtClean="0">
                <a:latin typeface="Meiryo UI" panose="020B0604030504040204" pitchFamily="50" charset="-128"/>
                <a:ea typeface="Meiryo UI" panose="020B0604030504040204" pitchFamily="50" charset="-128"/>
              </a:rPr>
              <a:t>度程度の気温上昇が見込まれています。つまり、気温上昇を</a:t>
            </a:r>
            <a:r>
              <a:rPr lang="en-US" altLang="ja-JP" dirty="0" smtClean="0">
                <a:latin typeface="Meiryo UI" panose="020B0604030504040204" pitchFamily="50" charset="-128"/>
                <a:ea typeface="Meiryo UI" panose="020B0604030504040204" pitchFamily="50" charset="-128"/>
              </a:rPr>
              <a:t>2</a:t>
            </a:r>
            <a:r>
              <a:rPr lang="ja-JP" altLang="en-US" dirty="0" smtClean="0">
                <a:latin typeface="Meiryo UI" panose="020B0604030504040204" pitchFamily="50" charset="-128"/>
                <a:ea typeface="Meiryo UI" panose="020B0604030504040204" pitchFamily="50" charset="-128"/>
              </a:rPr>
              <a:t>度に抑えるためには、</a:t>
            </a:r>
            <a:r>
              <a:rPr lang="en-US" altLang="ja-JP" dirty="0" smtClean="0">
                <a:latin typeface="Meiryo UI" panose="020B0604030504040204" pitchFamily="50" charset="-128"/>
                <a:ea typeface="Meiryo UI" panose="020B0604030504040204" pitchFamily="50" charset="-128"/>
              </a:rPr>
              <a:t>2075</a:t>
            </a:r>
            <a:r>
              <a:rPr lang="ja-JP" altLang="en-US" dirty="0" smtClean="0">
                <a:latin typeface="Meiryo UI" panose="020B0604030504040204" pitchFamily="50" charset="-128"/>
                <a:ea typeface="Meiryo UI" panose="020B0604030504040204" pitchFamily="50" charset="-128"/>
              </a:rPr>
              <a:t>年頃には脱炭素化する必要があり、努力目標である</a:t>
            </a:r>
            <a:r>
              <a:rPr lang="en-US" altLang="ja-JP" dirty="0" smtClean="0">
                <a:latin typeface="Meiryo UI" panose="020B0604030504040204" pitchFamily="50" charset="-128"/>
                <a:ea typeface="Meiryo UI" panose="020B0604030504040204" pitchFamily="50" charset="-128"/>
              </a:rPr>
              <a:t>1.5</a:t>
            </a:r>
            <a:r>
              <a:rPr lang="ja-JP" altLang="en-US" dirty="0" smtClean="0">
                <a:latin typeface="Meiryo UI" panose="020B0604030504040204" pitchFamily="50" charset="-128"/>
                <a:ea typeface="Meiryo UI" panose="020B0604030504040204" pitchFamily="50" charset="-128"/>
              </a:rPr>
              <a:t>度に抑えるためには、</a:t>
            </a:r>
            <a:r>
              <a:rPr lang="en-US" altLang="ja-JP" dirty="0" smtClean="0">
                <a:latin typeface="Meiryo UI" panose="020B0604030504040204" pitchFamily="50" charset="-128"/>
                <a:ea typeface="Meiryo UI" panose="020B0604030504040204" pitchFamily="50" charset="-128"/>
              </a:rPr>
              <a:t>2050</a:t>
            </a:r>
            <a:r>
              <a:rPr lang="ja-JP" altLang="en-US" dirty="0" smtClean="0">
                <a:latin typeface="Meiryo UI" panose="020B0604030504040204" pitchFamily="50" charset="-128"/>
                <a:ea typeface="Meiryo UI" panose="020B0604030504040204" pitchFamily="50" charset="-128"/>
              </a:rPr>
              <a:t>年に脱炭素化しなければならないことが分かっています。</a:t>
            </a:r>
            <a:endParaRPr lang="en-US" altLang="ja-JP" dirty="0" smtClean="0">
              <a:latin typeface="Meiryo UI" panose="020B0604030504040204" pitchFamily="50" charset="-128"/>
              <a:ea typeface="Meiryo UI" panose="020B0604030504040204" pitchFamily="50"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ja-JP" dirty="0" smtClean="0">
              <a:latin typeface="Meiryo UI" panose="020B0604030504040204" pitchFamily="50" charset="-128"/>
              <a:ea typeface="Meiryo UI" panose="020B0604030504040204" pitchFamily="50"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ja-JP" altLang="en-US" dirty="0" smtClean="0">
                <a:latin typeface="Meiryo UI" panose="020B0604030504040204" pitchFamily="50" charset="-128"/>
                <a:ea typeface="Meiryo UI" panose="020B0604030504040204" pitchFamily="50" charset="-128"/>
              </a:rPr>
              <a:t>その</a:t>
            </a:r>
            <a:r>
              <a:rPr lang="ja-JP" altLang="en-US" dirty="0" smtClean="0">
                <a:latin typeface="Meiryo UI" panose="020B0604030504040204" pitchFamily="50" charset="-128"/>
                <a:ea typeface="Meiryo UI" panose="020B0604030504040204" pitchFamily="50" charset="-128"/>
              </a:rPr>
              <a:t>ためには、世界の温室効果ガス排出量をピークアウト</a:t>
            </a:r>
            <a:r>
              <a:rPr lang="ja-JP" altLang="en-US" dirty="0" smtClean="0">
                <a:latin typeface="Meiryo UI" panose="020B0604030504040204" pitchFamily="50" charset="-128"/>
                <a:ea typeface="Meiryo UI" panose="020B0604030504040204" pitchFamily="50" charset="-128"/>
              </a:rPr>
              <a:t>して、</a:t>
            </a:r>
            <a:r>
              <a:rPr lang="ja-JP" altLang="en-US" dirty="0" smtClean="0">
                <a:latin typeface="Meiryo UI" panose="020B0604030504040204" pitchFamily="50" charset="-128"/>
                <a:ea typeface="Meiryo UI" panose="020B0604030504040204" pitchFamily="50" charset="-128"/>
              </a:rPr>
              <a:t>このあと詳しく説明させて頂くカーボンニュートラルという目標が掲げられるようになりました。</a:t>
            </a:r>
            <a:endParaRPr lang="en-US" altLang="ja-JP" sz="1200" dirty="0" smtClean="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40DB1B01-FFAC-4E0C-A641-6486CFD7E5CB}" type="slidenum">
              <a:rPr lang="ja-JP" altLang="en-US" smtClean="0"/>
              <a:pPr/>
              <a:t>7</a:t>
            </a:fld>
            <a:endParaRPr lang="ja-JP" altLang="en-US"/>
          </a:p>
        </p:txBody>
      </p:sp>
    </p:spTree>
    <p:extLst>
      <p:ext uri="{BB962C8B-B14F-4D97-AF65-F5344CB8AC3E}">
        <p14:creationId xmlns:p14="http://schemas.microsoft.com/office/powerpoint/2010/main" val="31377750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40DB1B01-FFAC-4E0C-A641-6486CFD7E5CB}" type="slidenum">
              <a:rPr lang="ja-JP" altLang="en-US" smtClean="0"/>
              <a:pPr/>
              <a:t>8</a:t>
            </a:fld>
            <a:endParaRPr lang="ja-JP" altLang="en-US"/>
          </a:p>
        </p:txBody>
      </p:sp>
    </p:spTree>
    <p:extLst>
      <p:ext uri="{BB962C8B-B14F-4D97-AF65-F5344CB8AC3E}">
        <p14:creationId xmlns:p14="http://schemas.microsoft.com/office/powerpoint/2010/main" val="337548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rmAutofit/>
          </a:bodyPr>
          <a:lstStyle/>
          <a:p>
            <a:r>
              <a:rPr lang="ja-JP" altLang="en-US" sz="1200" dirty="0" smtClean="0">
                <a:latin typeface="+mn-ea"/>
              </a:rPr>
              <a:t>カーボンニュートラルとは、二酸化炭素をはじめとする温室効果ガスの「排出量」</a:t>
            </a:r>
            <a:r>
              <a:rPr lang="en-US" altLang="ja-JP" sz="1200" dirty="0" smtClean="0">
                <a:latin typeface="+mn-ea"/>
              </a:rPr>
              <a:t> </a:t>
            </a:r>
            <a:r>
              <a:rPr lang="ja-JP" altLang="en-US" sz="1200" dirty="0" smtClean="0">
                <a:latin typeface="+mn-ea"/>
              </a:rPr>
              <a:t>から、植林、森林管理などによる「吸収量」</a:t>
            </a:r>
            <a:r>
              <a:rPr lang="en-US" altLang="ja-JP" sz="1200" dirty="0" smtClean="0">
                <a:latin typeface="+mn-ea"/>
              </a:rPr>
              <a:t> </a:t>
            </a:r>
            <a:r>
              <a:rPr lang="ja-JP" altLang="en-US" sz="1200" dirty="0" smtClean="0">
                <a:latin typeface="+mn-ea"/>
              </a:rPr>
              <a:t>を差し引いて、合計を実質的にゼロにすることを意味しています。</a:t>
            </a:r>
            <a:endParaRPr lang="en-US" altLang="ja-JP" sz="1200" dirty="0" smtClean="0">
              <a:latin typeface="+mn-ea"/>
            </a:endParaRPr>
          </a:p>
          <a:p>
            <a:endParaRPr lang="en-US" altLang="ja-JP" sz="1200" dirty="0" smtClean="0">
              <a:latin typeface="+mn-ea"/>
            </a:endParaRPr>
          </a:p>
          <a:p>
            <a:r>
              <a:rPr kumimoji="1" lang="ja-JP" altLang="en-US" dirty="0" smtClean="0"/>
              <a:t>向かって左（青色の図）は、現在の状況を例えた図となっています。（温室効果ガスの発生量がプラスとなってしまっています。）</a:t>
            </a:r>
            <a:endParaRPr kumimoji="1" lang="en-US" altLang="ja-JP" dirty="0" smtClean="0"/>
          </a:p>
          <a:p>
            <a:r>
              <a:rPr kumimoji="1" lang="ja-JP" altLang="en-US" dirty="0" smtClean="0"/>
              <a:t>この状態のまま、今以上の対策が取られなかった場合、</a:t>
            </a:r>
            <a:r>
              <a:rPr kumimoji="1" lang="en-US" altLang="ja-JP" dirty="0" smtClean="0"/>
              <a:t>CO2</a:t>
            </a:r>
            <a:r>
              <a:rPr kumimoji="1" lang="ja-JP" altLang="en-US" dirty="0" smtClean="0"/>
              <a:t>排出量は、</a:t>
            </a:r>
            <a:r>
              <a:rPr kumimoji="1" lang="ja-JP" altLang="en-US" dirty="0" smtClean="0"/>
              <a:t>大きいグレーの四角</a:t>
            </a:r>
            <a:r>
              <a:rPr kumimoji="1" lang="ja-JP" altLang="en-US" dirty="0" smtClean="0"/>
              <a:t>のように</a:t>
            </a:r>
            <a:r>
              <a:rPr kumimoji="1" lang="en-US" altLang="ja-JP" dirty="0" smtClean="0"/>
              <a:t>1.5</a:t>
            </a:r>
            <a:r>
              <a:rPr kumimoji="1" lang="ja-JP" altLang="en-US" dirty="0" smtClean="0"/>
              <a:t>～</a:t>
            </a:r>
            <a:r>
              <a:rPr kumimoji="1" lang="en-US" altLang="ja-JP" dirty="0" smtClean="0"/>
              <a:t>2</a:t>
            </a:r>
            <a:r>
              <a:rPr kumimoji="1" lang="ja-JP" altLang="en-US" dirty="0" smtClean="0"/>
              <a:t>倍増となってしまいます。</a:t>
            </a:r>
            <a:endParaRPr kumimoji="1" lang="en-US" altLang="ja-JP"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altLang="ja-JP"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smtClean="0"/>
              <a:t>しかし、</a:t>
            </a:r>
            <a:r>
              <a:rPr lang="ja-JP" altLang="en-US" sz="1200" dirty="0" smtClean="0">
                <a:latin typeface="+mn-ea"/>
              </a:rPr>
              <a:t>仮に気温上昇を低く抑えるための対策をとった場合は、現状から</a:t>
            </a:r>
            <a:r>
              <a:rPr lang="en-US" altLang="ja-JP" sz="1200" dirty="0" smtClean="0">
                <a:latin typeface="+mn-ea"/>
              </a:rPr>
              <a:t>40</a:t>
            </a:r>
            <a:r>
              <a:rPr lang="ja-JP" altLang="en-US" sz="1200" dirty="0" smtClean="0">
                <a:latin typeface="+mn-ea"/>
              </a:rPr>
              <a:t>～</a:t>
            </a:r>
            <a:r>
              <a:rPr lang="en-US" altLang="ja-JP" sz="1200" dirty="0" smtClean="0">
                <a:latin typeface="+mn-ea"/>
              </a:rPr>
              <a:t>70%</a:t>
            </a:r>
            <a:r>
              <a:rPr lang="ja-JP" altLang="en-US" sz="1200" dirty="0" smtClean="0">
                <a:latin typeface="+mn-ea"/>
              </a:rPr>
              <a:t>削減が</a:t>
            </a:r>
            <a:r>
              <a:rPr lang="ja-JP" altLang="en-US" sz="1200" dirty="0" smtClean="0">
                <a:latin typeface="+mn-ea"/>
              </a:rPr>
              <a:t>見込めます</a:t>
            </a:r>
            <a:r>
              <a:rPr lang="ja-JP" altLang="en-US" sz="1200" dirty="0" smtClean="0">
                <a:latin typeface="+mn-ea"/>
              </a:rPr>
              <a:t>。</a:t>
            </a:r>
            <a:endParaRPr lang="en-US" altLang="ja-JP" sz="1200" dirty="0" smtClean="0">
              <a:latin typeface="+mn-ea"/>
            </a:endParaRPr>
          </a:p>
          <a:p>
            <a:endParaRPr kumimoji="1" lang="en-US" altLang="ja-JP" dirty="0" smtClean="0"/>
          </a:p>
          <a:p>
            <a:r>
              <a:rPr lang="ja-JP" altLang="en-US" sz="1200" dirty="0" smtClean="0">
                <a:latin typeface="+mn-ea"/>
              </a:rPr>
              <a:t>そのため、温室効果ガスの排出量を削減し、排出量と吸収量の均衡を保つことを目指すために、世界各国</a:t>
            </a:r>
            <a:r>
              <a:rPr lang="en-US" altLang="ja-JP" sz="1200" dirty="0" smtClean="0">
                <a:latin typeface="+mn-ea"/>
              </a:rPr>
              <a:t>120</a:t>
            </a:r>
            <a:r>
              <a:rPr lang="ja-JP" altLang="en-US" sz="1200" dirty="0" smtClean="0">
                <a:latin typeface="+mn-ea"/>
              </a:rPr>
              <a:t>以上の国と地域において「</a:t>
            </a:r>
            <a:r>
              <a:rPr lang="en-US" altLang="ja-JP" sz="1200" dirty="0" smtClean="0">
                <a:latin typeface="+mn-ea"/>
              </a:rPr>
              <a:t>2050</a:t>
            </a:r>
            <a:r>
              <a:rPr lang="ja-JP" altLang="en-US" sz="1200" dirty="0" smtClean="0">
                <a:latin typeface="+mn-ea"/>
              </a:rPr>
              <a:t>年カーボンニュートラル」という目標が掲げられました。</a:t>
            </a:r>
            <a:endParaRPr lang="en-US" altLang="ja-JP" sz="1200" dirty="0" smtClean="0">
              <a:latin typeface="+mn-ea"/>
            </a:endParaRPr>
          </a:p>
          <a:p>
            <a:r>
              <a:rPr lang="ja-JP" altLang="en-US" sz="1200" dirty="0" smtClean="0">
                <a:latin typeface="+mn-ea"/>
              </a:rPr>
              <a:t>日本では、</a:t>
            </a:r>
            <a:r>
              <a:rPr lang="en-US" altLang="ja-JP" sz="1200" dirty="0" smtClean="0">
                <a:latin typeface="+mn-ea"/>
              </a:rPr>
              <a:t>2020</a:t>
            </a:r>
            <a:r>
              <a:rPr lang="ja-JP" altLang="en-US" sz="1200" dirty="0" smtClean="0">
                <a:latin typeface="+mn-ea"/>
              </a:rPr>
              <a:t>年</a:t>
            </a:r>
            <a:r>
              <a:rPr lang="en-US" altLang="ja-JP" sz="1200" dirty="0" smtClean="0">
                <a:latin typeface="+mn-ea"/>
              </a:rPr>
              <a:t>10</a:t>
            </a:r>
            <a:r>
              <a:rPr lang="ja-JP" altLang="en-US" sz="1200" dirty="0" smtClean="0">
                <a:latin typeface="+mn-ea"/>
              </a:rPr>
              <a:t>月に行われた所信表明演説において、菅前総理によって、</a:t>
            </a:r>
            <a:r>
              <a:rPr lang="en-US" altLang="ja-JP" sz="1200" dirty="0" smtClean="0">
                <a:latin typeface="+mn-ea"/>
              </a:rPr>
              <a:t>2050</a:t>
            </a:r>
            <a:r>
              <a:rPr lang="ja-JP" altLang="en-US" sz="1200" dirty="0" smtClean="0">
                <a:latin typeface="+mn-ea"/>
              </a:rPr>
              <a:t>年カーボンニュートラルが宣言されました。</a:t>
            </a:r>
            <a:endParaRPr lang="en-US" altLang="ja-JP" sz="1200" dirty="0" smtClean="0">
              <a:latin typeface="+mn-ea"/>
            </a:endParaRPr>
          </a:p>
          <a:p>
            <a:pPr algn="l" fontAlgn="base"/>
            <a:endParaRPr lang="en-US" altLang="ja-JP" sz="1200" i="0" dirty="0" smtClean="0">
              <a:effectLst/>
              <a:latin typeface="+mn-ea"/>
            </a:endParaRPr>
          </a:p>
          <a:p>
            <a:endParaRPr kumimoji="1" lang="en-US" altLang="ja-JP"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smtClean="0"/>
              <a:t>では、具体的にどのような対策を講じていけばよいか</a:t>
            </a:r>
            <a:r>
              <a:rPr kumimoji="1" lang="ja-JP" altLang="en-US" dirty="0" smtClean="0"/>
              <a:t>、その内容</a:t>
            </a:r>
            <a:r>
              <a:rPr kumimoji="1" lang="ja-JP" altLang="en-US" dirty="0" smtClean="0"/>
              <a:t>は次の</a:t>
            </a:r>
            <a:r>
              <a:rPr kumimoji="1" lang="ja-JP" altLang="en-US" dirty="0" smtClean="0"/>
              <a:t>スライドのとおりです。</a:t>
            </a:r>
            <a:endParaRPr kumimoji="1" lang="ja-JP" altLang="en-US" dirty="0" smtClean="0"/>
          </a:p>
        </p:txBody>
      </p:sp>
      <p:sp>
        <p:nvSpPr>
          <p:cNvPr id="4" name="スライド番号プレースホルダー 3"/>
          <p:cNvSpPr>
            <a:spLocks noGrp="1"/>
          </p:cNvSpPr>
          <p:nvPr>
            <p:ph type="sldNum" sz="quarter" idx="10"/>
          </p:nvPr>
        </p:nvSpPr>
        <p:spPr/>
        <p:txBody>
          <a:bodyPr/>
          <a:lstStyle/>
          <a:p>
            <a:fld id="{40DB1B01-FFAC-4E0C-A641-6486CFD7E5CB}" type="slidenum">
              <a:rPr lang="ja-JP" altLang="en-US" smtClean="0"/>
              <a:pPr/>
              <a:t>9</a:t>
            </a:fld>
            <a:endParaRPr lang="ja-JP" altLang="en-US"/>
          </a:p>
        </p:txBody>
      </p:sp>
    </p:spTree>
    <p:extLst>
      <p:ext uri="{BB962C8B-B14F-4D97-AF65-F5344CB8AC3E}">
        <p14:creationId xmlns:p14="http://schemas.microsoft.com/office/powerpoint/2010/main" val="1609543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正方形/長方形 3"/>
          <p:cNvSpPr/>
          <p:nvPr/>
        </p:nvSpPr>
        <p:spPr>
          <a:xfrm flipV="1">
            <a:off x="7213600" y="3810000"/>
            <a:ext cx="49784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5" name="正方形/長方形 4"/>
          <p:cNvSpPr/>
          <p:nvPr/>
        </p:nvSpPr>
        <p:spPr>
          <a:xfrm flipV="1">
            <a:off x="7213600" y="3897314"/>
            <a:ext cx="49784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6" name="正方形/長方形 5"/>
          <p:cNvSpPr/>
          <p:nvPr/>
        </p:nvSpPr>
        <p:spPr>
          <a:xfrm flipV="1">
            <a:off x="7213600" y="4114801"/>
            <a:ext cx="49784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7" name="正方形/長方形 6"/>
          <p:cNvSpPr/>
          <p:nvPr/>
        </p:nvSpPr>
        <p:spPr>
          <a:xfrm flipV="1">
            <a:off x="7213601" y="4164013"/>
            <a:ext cx="2620433"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10" name="正方形/長方形 9"/>
          <p:cNvSpPr/>
          <p:nvPr/>
        </p:nvSpPr>
        <p:spPr>
          <a:xfrm flipV="1">
            <a:off x="7213601" y="4198939"/>
            <a:ext cx="2620433"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useBgFill="1">
        <p:nvSpPr>
          <p:cNvPr id="11" name="角丸四角形 10"/>
          <p:cNvSpPr/>
          <p:nvPr/>
        </p:nvSpPr>
        <p:spPr bwMode="white">
          <a:xfrm>
            <a:off x="7213601" y="3962400"/>
            <a:ext cx="4085167"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useBgFill="1">
        <p:nvSpPr>
          <p:cNvPr id="12" name="角丸四角形 11"/>
          <p:cNvSpPr/>
          <p:nvPr/>
        </p:nvSpPr>
        <p:spPr bwMode="white">
          <a:xfrm>
            <a:off x="9836151" y="4060826"/>
            <a:ext cx="21336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13" name="正方形/長方形 12"/>
          <p:cNvSpPr/>
          <p:nvPr/>
        </p:nvSpPr>
        <p:spPr>
          <a:xfrm>
            <a:off x="0" y="3649664"/>
            <a:ext cx="12192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14" name="正方形/長方形 13"/>
          <p:cNvSpPr/>
          <p:nvPr/>
        </p:nvSpPr>
        <p:spPr>
          <a:xfrm>
            <a:off x="0" y="3675064"/>
            <a:ext cx="12192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15" name="正方形/長方形 14"/>
          <p:cNvSpPr/>
          <p:nvPr/>
        </p:nvSpPr>
        <p:spPr>
          <a:xfrm flipV="1">
            <a:off x="8551333" y="3643313"/>
            <a:ext cx="3640667"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16" name="正方形/長方形 15"/>
          <p:cNvSpPr/>
          <p:nvPr/>
        </p:nvSpPr>
        <p:spPr>
          <a:xfrm>
            <a:off x="0" y="0"/>
            <a:ext cx="12192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8" name="タイトル 7"/>
          <p:cNvSpPr>
            <a:spLocks noGrp="1"/>
          </p:cNvSpPr>
          <p:nvPr>
            <p:ph type="ctrTitle"/>
          </p:nvPr>
        </p:nvSpPr>
        <p:spPr>
          <a:xfrm>
            <a:off x="609600" y="2401888"/>
            <a:ext cx="11277600" cy="1470025"/>
          </a:xfrm>
        </p:spPr>
        <p:txBody>
          <a:bodyPr anchor="b"/>
          <a:lstStyle>
            <a:lvl1pPr>
              <a:defRPr sz="4400">
                <a:solidFill>
                  <a:schemeClr val="bg1"/>
                </a:solidFill>
              </a:defRPr>
            </a:lvl1pPr>
          </a:lstStyle>
          <a:p>
            <a:r>
              <a:rPr lang="ja-JP" altLang="en-US" smtClean="0"/>
              <a:t>マスタ タイトルの書式設定</a:t>
            </a:r>
            <a:endParaRPr lang="en-US"/>
          </a:p>
        </p:txBody>
      </p:sp>
      <p:sp>
        <p:nvSpPr>
          <p:cNvPr id="9" name="サブタイトル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ja-JP" altLang="en-US" smtClean="0"/>
              <a:t>マスタ サブタイトルの書式設定</a:t>
            </a:r>
            <a:endParaRPr lang="en-US"/>
          </a:p>
        </p:txBody>
      </p:sp>
      <p:sp>
        <p:nvSpPr>
          <p:cNvPr id="17" name="日付プレースホルダ 27"/>
          <p:cNvSpPr>
            <a:spLocks noGrp="1"/>
          </p:cNvSpPr>
          <p:nvPr>
            <p:ph type="dt" sz="half" idx="10"/>
          </p:nvPr>
        </p:nvSpPr>
        <p:spPr>
          <a:xfrm>
            <a:off x="8940800" y="4206875"/>
            <a:ext cx="1280584" cy="457200"/>
          </a:xfrm>
        </p:spPr>
        <p:txBody>
          <a:bodyPr/>
          <a:lstStyle>
            <a:lvl1pPr>
              <a:defRPr/>
            </a:lvl1pPr>
          </a:lstStyle>
          <a:p>
            <a:pPr>
              <a:defRPr/>
            </a:pPr>
            <a:fld id="{A4734EDA-8108-4296-9F0B-E4386C9E73E9}" type="datetime1">
              <a:rPr lang="ja-JP" altLang="en-US" smtClean="0"/>
              <a:t>2023/10/11</a:t>
            </a:fld>
            <a:endParaRPr lang="ja-JP" altLang="en-US"/>
          </a:p>
        </p:txBody>
      </p:sp>
      <p:sp>
        <p:nvSpPr>
          <p:cNvPr id="18" name="フッター プレースホルダ 16"/>
          <p:cNvSpPr>
            <a:spLocks noGrp="1"/>
          </p:cNvSpPr>
          <p:nvPr>
            <p:ph type="ftr" sz="quarter" idx="11"/>
          </p:nvPr>
        </p:nvSpPr>
        <p:spPr>
          <a:xfrm>
            <a:off x="7213600" y="4205288"/>
            <a:ext cx="1727200" cy="457200"/>
          </a:xfrm>
        </p:spPr>
        <p:txBody>
          <a:bodyPr/>
          <a:lstStyle>
            <a:lvl1pPr>
              <a:defRPr/>
            </a:lvl1pPr>
          </a:lstStyle>
          <a:p>
            <a:pPr>
              <a:defRPr/>
            </a:pPr>
            <a:r>
              <a:rPr lang="ja-JP" altLang="en-US" smtClean="0"/>
              <a:t>戸田市</a:t>
            </a:r>
            <a:endParaRPr lang="ja-JP" altLang="en-US"/>
          </a:p>
        </p:txBody>
      </p:sp>
      <p:sp>
        <p:nvSpPr>
          <p:cNvPr id="19" name="スライド番号プレースホルダ 28"/>
          <p:cNvSpPr>
            <a:spLocks noGrp="1"/>
          </p:cNvSpPr>
          <p:nvPr>
            <p:ph type="sldNum" sz="quarter" idx="12"/>
          </p:nvPr>
        </p:nvSpPr>
        <p:spPr>
          <a:xfrm>
            <a:off x="11093451" y="1589"/>
            <a:ext cx="996949" cy="365125"/>
          </a:xfrm>
        </p:spPr>
        <p:txBody>
          <a:bodyPr/>
          <a:lstStyle>
            <a:lvl1pPr>
              <a:defRPr>
                <a:solidFill>
                  <a:schemeClr val="bg1"/>
                </a:solidFill>
              </a:defRPr>
            </a:lvl1pPr>
          </a:lstStyle>
          <a:p>
            <a:fld id="{511605DC-1D50-4C69-8E7A-751D64BFD8BF}" type="slidenum">
              <a:rPr lang="ja-JP" altLang="en-US"/>
              <a:pPr/>
              <a:t>‹#›</a:t>
            </a:fld>
            <a:endParaRPr lang="ja-JP" altLang="en-US"/>
          </a:p>
        </p:txBody>
      </p:sp>
    </p:spTree>
    <p:extLst>
      <p:ext uri="{BB962C8B-B14F-4D97-AF65-F5344CB8AC3E}">
        <p14:creationId xmlns:p14="http://schemas.microsoft.com/office/powerpoint/2010/main" val="3481471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13"/>
          <p:cNvSpPr>
            <a:spLocks noGrp="1"/>
          </p:cNvSpPr>
          <p:nvPr>
            <p:ph type="dt" sz="half" idx="10"/>
          </p:nvPr>
        </p:nvSpPr>
        <p:spPr/>
        <p:txBody>
          <a:bodyPr/>
          <a:lstStyle>
            <a:lvl1pPr>
              <a:defRPr/>
            </a:lvl1pPr>
          </a:lstStyle>
          <a:p>
            <a:pPr>
              <a:defRPr/>
            </a:pPr>
            <a:fld id="{467E1E09-D733-4C7E-91F1-FEA470C77490}" type="datetime1">
              <a:rPr lang="ja-JP" altLang="en-US" smtClean="0"/>
              <a:t>2023/10/11</a:t>
            </a:fld>
            <a:endParaRPr lang="ja-JP" altLang="en-US"/>
          </a:p>
        </p:txBody>
      </p:sp>
      <p:sp>
        <p:nvSpPr>
          <p:cNvPr id="5" name="フッター プレースホルダ 2"/>
          <p:cNvSpPr>
            <a:spLocks noGrp="1"/>
          </p:cNvSpPr>
          <p:nvPr>
            <p:ph type="ftr" sz="quarter" idx="11"/>
          </p:nvPr>
        </p:nvSpPr>
        <p:spPr/>
        <p:txBody>
          <a:bodyPr/>
          <a:lstStyle>
            <a:lvl1pPr>
              <a:defRPr/>
            </a:lvl1pPr>
          </a:lstStyle>
          <a:p>
            <a:pPr>
              <a:defRPr/>
            </a:pPr>
            <a:r>
              <a:rPr lang="ja-JP" altLang="en-US" smtClean="0"/>
              <a:t>戸田市</a:t>
            </a:r>
            <a:endParaRPr lang="ja-JP" altLang="en-US"/>
          </a:p>
        </p:txBody>
      </p:sp>
      <p:sp>
        <p:nvSpPr>
          <p:cNvPr id="6" name="スライド番号プレースホルダ 22"/>
          <p:cNvSpPr>
            <a:spLocks noGrp="1"/>
          </p:cNvSpPr>
          <p:nvPr>
            <p:ph type="sldNum" sz="quarter" idx="12"/>
          </p:nvPr>
        </p:nvSpPr>
        <p:spPr/>
        <p:txBody>
          <a:bodyPr/>
          <a:lstStyle>
            <a:lvl1pPr>
              <a:defRPr/>
            </a:lvl1pPr>
          </a:lstStyle>
          <a:p>
            <a:fld id="{EDE09C4C-2AFC-427F-A2BD-98110C77ED52}" type="slidenum">
              <a:rPr lang="ja-JP" altLang="en-US"/>
              <a:pPr/>
              <a:t>‹#›</a:t>
            </a:fld>
            <a:endParaRPr lang="ja-JP" altLang="en-US"/>
          </a:p>
        </p:txBody>
      </p:sp>
    </p:spTree>
    <p:extLst>
      <p:ext uri="{BB962C8B-B14F-4D97-AF65-F5344CB8AC3E}">
        <p14:creationId xmlns:p14="http://schemas.microsoft.com/office/powerpoint/2010/main" val="3580292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9042400" y="1143000"/>
            <a:ext cx="2540000" cy="5486400"/>
          </a:xfrm>
        </p:spPr>
        <p:txBody>
          <a:bodyPr vert="eaVer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a:xfrm>
            <a:off x="609600" y="1143000"/>
            <a:ext cx="8331200" cy="54864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13"/>
          <p:cNvSpPr>
            <a:spLocks noGrp="1"/>
          </p:cNvSpPr>
          <p:nvPr>
            <p:ph type="dt" sz="half" idx="10"/>
          </p:nvPr>
        </p:nvSpPr>
        <p:spPr/>
        <p:txBody>
          <a:bodyPr/>
          <a:lstStyle>
            <a:lvl1pPr>
              <a:defRPr/>
            </a:lvl1pPr>
          </a:lstStyle>
          <a:p>
            <a:pPr>
              <a:defRPr/>
            </a:pPr>
            <a:fld id="{15B2C981-F707-41BB-A020-94FC1068BB2A}" type="datetime1">
              <a:rPr lang="ja-JP" altLang="en-US" smtClean="0"/>
              <a:t>2023/10/11</a:t>
            </a:fld>
            <a:endParaRPr lang="ja-JP" altLang="en-US"/>
          </a:p>
        </p:txBody>
      </p:sp>
      <p:sp>
        <p:nvSpPr>
          <p:cNvPr id="5" name="フッター プレースホルダ 2"/>
          <p:cNvSpPr>
            <a:spLocks noGrp="1"/>
          </p:cNvSpPr>
          <p:nvPr>
            <p:ph type="ftr" sz="quarter" idx="11"/>
          </p:nvPr>
        </p:nvSpPr>
        <p:spPr/>
        <p:txBody>
          <a:bodyPr/>
          <a:lstStyle>
            <a:lvl1pPr>
              <a:defRPr/>
            </a:lvl1pPr>
          </a:lstStyle>
          <a:p>
            <a:pPr>
              <a:defRPr/>
            </a:pPr>
            <a:r>
              <a:rPr lang="ja-JP" altLang="en-US" smtClean="0"/>
              <a:t>戸田市</a:t>
            </a:r>
            <a:endParaRPr lang="ja-JP" altLang="en-US"/>
          </a:p>
        </p:txBody>
      </p:sp>
      <p:sp>
        <p:nvSpPr>
          <p:cNvPr id="6" name="スライド番号プレースホルダ 22"/>
          <p:cNvSpPr>
            <a:spLocks noGrp="1"/>
          </p:cNvSpPr>
          <p:nvPr>
            <p:ph type="sldNum" sz="quarter" idx="12"/>
          </p:nvPr>
        </p:nvSpPr>
        <p:spPr/>
        <p:txBody>
          <a:bodyPr/>
          <a:lstStyle>
            <a:lvl1pPr>
              <a:defRPr/>
            </a:lvl1pPr>
          </a:lstStyle>
          <a:p>
            <a:fld id="{5359D67B-AEE3-499C-B967-7FD9E6B8A57C}" type="slidenum">
              <a:rPr lang="ja-JP" altLang="en-US"/>
              <a:pPr/>
              <a:t>‹#›</a:t>
            </a:fld>
            <a:endParaRPr lang="ja-JP" altLang="en-US"/>
          </a:p>
        </p:txBody>
      </p:sp>
    </p:spTree>
    <p:extLst>
      <p:ext uri="{BB962C8B-B14F-4D97-AF65-F5344CB8AC3E}">
        <p14:creationId xmlns:p14="http://schemas.microsoft.com/office/powerpoint/2010/main" val="713411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13"/>
          <p:cNvSpPr>
            <a:spLocks noGrp="1"/>
          </p:cNvSpPr>
          <p:nvPr>
            <p:ph type="dt" sz="half" idx="10"/>
          </p:nvPr>
        </p:nvSpPr>
        <p:spPr>
          <a:xfrm>
            <a:off x="1" y="6572250"/>
            <a:ext cx="1276351" cy="457200"/>
          </a:xfrm>
        </p:spPr>
        <p:txBody>
          <a:bodyPr/>
          <a:lstStyle>
            <a:lvl1pPr>
              <a:defRPr sz="1000">
                <a:solidFill>
                  <a:schemeClr val="accent2"/>
                </a:solidFill>
              </a:defRPr>
            </a:lvl1pPr>
          </a:lstStyle>
          <a:p>
            <a:pPr>
              <a:defRPr/>
            </a:pPr>
            <a:fld id="{CB48BC49-A11E-4FD4-AA0F-5E3D1A149DDB}" type="datetime1">
              <a:rPr lang="ja-JP" altLang="en-US" smtClean="0"/>
              <a:t>2023/10/11</a:t>
            </a:fld>
            <a:endParaRPr lang="ja-JP" altLang="en-US" dirty="0"/>
          </a:p>
        </p:txBody>
      </p:sp>
      <p:sp>
        <p:nvSpPr>
          <p:cNvPr id="5" name="フッター プレースホルダ 2"/>
          <p:cNvSpPr>
            <a:spLocks noGrp="1"/>
          </p:cNvSpPr>
          <p:nvPr>
            <p:ph type="ftr" sz="quarter" idx="11"/>
          </p:nvPr>
        </p:nvSpPr>
        <p:spPr>
          <a:xfrm>
            <a:off x="3810000" y="6572250"/>
            <a:ext cx="4572000" cy="457200"/>
          </a:xfrm>
        </p:spPr>
        <p:txBody>
          <a:bodyPr/>
          <a:lstStyle>
            <a:lvl1pPr algn="ctr">
              <a:defRPr sz="1200" dirty="0" smtClean="0">
                <a:solidFill>
                  <a:schemeClr val="tx1"/>
                </a:solidFill>
              </a:defRPr>
            </a:lvl1pPr>
          </a:lstStyle>
          <a:p>
            <a:pPr>
              <a:defRPr/>
            </a:pPr>
            <a:r>
              <a:rPr lang="ja-JP" altLang="en-US"/>
              <a:t>戸田市</a:t>
            </a:r>
          </a:p>
        </p:txBody>
      </p:sp>
      <p:sp>
        <p:nvSpPr>
          <p:cNvPr id="6" name="スライド番号プレースホルダ 22"/>
          <p:cNvSpPr>
            <a:spLocks noGrp="1"/>
          </p:cNvSpPr>
          <p:nvPr>
            <p:ph type="sldNum" sz="quarter" idx="12"/>
          </p:nvPr>
        </p:nvSpPr>
        <p:spPr>
          <a:xfrm>
            <a:off x="11176000" y="6491288"/>
            <a:ext cx="1016000" cy="366712"/>
          </a:xfrm>
        </p:spPr>
        <p:txBody>
          <a:bodyPr/>
          <a:lstStyle>
            <a:lvl1pPr>
              <a:defRPr>
                <a:solidFill>
                  <a:schemeClr val="tx1"/>
                </a:solidFill>
              </a:defRPr>
            </a:lvl1pPr>
          </a:lstStyle>
          <a:p>
            <a:fld id="{6AF7A8E4-9050-4B48-9512-88102BC1E64C}" type="slidenum">
              <a:rPr lang="ja-JP" altLang="en-US"/>
              <a:pPr/>
              <a:t>‹#›</a:t>
            </a:fld>
            <a:endParaRPr lang="ja-JP" altLang="en-US"/>
          </a:p>
        </p:txBody>
      </p:sp>
    </p:spTree>
    <p:extLst>
      <p:ext uri="{BB962C8B-B14F-4D97-AF65-F5344CB8AC3E}">
        <p14:creationId xmlns:p14="http://schemas.microsoft.com/office/powerpoint/2010/main" val="2030082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1981201"/>
            <a:ext cx="103632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963084" y="3367088"/>
            <a:ext cx="103632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ja-JP" altLang="en-US" smtClean="0"/>
              <a:t>マスタ テキストの書式設定</a:t>
            </a:r>
          </a:p>
        </p:txBody>
      </p:sp>
      <p:sp>
        <p:nvSpPr>
          <p:cNvPr id="4" name="日付プレースホルダ 13"/>
          <p:cNvSpPr>
            <a:spLocks noGrp="1"/>
          </p:cNvSpPr>
          <p:nvPr>
            <p:ph type="dt" sz="half" idx="10"/>
          </p:nvPr>
        </p:nvSpPr>
        <p:spPr/>
        <p:txBody>
          <a:bodyPr/>
          <a:lstStyle>
            <a:lvl1pPr>
              <a:defRPr/>
            </a:lvl1pPr>
          </a:lstStyle>
          <a:p>
            <a:pPr>
              <a:defRPr/>
            </a:pPr>
            <a:fld id="{AFC022A2-DACC-4D95-A12B-7EEAEDB0F284}" type="datetime1">
              <a:rPr lang="ja-JP" altLang="en-US" smtClean="0"/>
              <a:t>2023/10/11</a:t>
            </a:fld>
            <a:endParaRPr lang="ja-JP" altLang="en-US"/>
          </a:p>
        </p:txBody>
      </p:sp>
      <p:sp>
        <p:nvSpPr>
          <p:cNvPr id="5" name="フッター プレースホルダ 2"/>
          <p:cNvSpPr>
            <a:spLocks noGrp="1"/>
          </p:cNvSpPr>
          <p:nvPr>
            <p:ph type="ftr" sz="quarter" idx="11"/>
          </p:nvPr>
        </p:nvSpPr>
        <p:spPr/>
        <p:txBody>
          <a:bodyPr/>
          <a:lstStyle>
            <a:lvl1pPr>
              <a:defRPr/>
            </a:lvl1pPr>
          </a:lstStyle>
          <a:p>
            <a:pPr>
              <a:defRPr/>
            </a:pPr>
            <a:r>
              <a:rPr lang="ja-JP" altLang="en-US" smtClean="0"/>
              <a:t>戸田市</a:t>
            </a:r>
            <a:endParaRPr lang="ja-JP" altLang="en-US"/>
          </a:p>
        </p:txBody>
      </p:sp>
      <p:sp>
        <p:nvSpPr>
          <p:cNvPr id="6" name="スライド番号プレースホルダ 22"/>
          <p:cNvSpPr>
            <a:spLocks noGrp="1"/>
          </p:cNvSpPr>
          <p:nvPr>
            <p:ph type="sldNum" sz="quarter" idx="12"/>
          </p:nvPr>
        </p:nvSpPr>
        <p:spPr/>
        <p:txBody>
          <a:bodyPr/>
          <a:lstStyle>
            <a:lvl1pPr>
              <a:defRPr/>
            </a:lvl1pPr>
          </a:lstStyle>
          <a:p>
            <a:fld id="{D722F5BA-5702-4B2E-9372-81DE91059ABF}" type="slidenum">
              <a:rPr lang="ja-JP" altLang="en-US"/>
              <a:pPr/>
              <a:t>‹#›</a:t>
            </a:fld>
            <a:endParaRPr lang="ja-JP" altLang="en-US"/>
          </a:p>
        </p:txBody>
      </p:sp>
    </p:spTree>
    <p:extLst>
      <p:ext uri="{BB962C8B-B14F-4D97-AF65-F5344CB8AC3E}">
        <p14:creationId xmlns:p14="http://schemas.microsoft.com/office/powerpoint/2010/main" val="1730767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en-US"/>
          </a:p>
        </p:txBody>
      </p:sp>
      <p:sp>
        <p:nvSpPr>
          <p:cNvPr id="3" name="コンテンツ プレースホルダ 2"/>
          <p:cNvSpPr>
            <a:spLocks noGrp="1"/>
          </p:cNvSpPr>
          <p:nvPr>
            <p:ph sz="half" idx="1"/>
          </p:nvPr>
        </p:nvSpPr>
        <p:spPr>
          <a:xfrm>
            <a:off x="609600" y="2249425"/>
            <a:ext cx="5384800" cy="4525963"/>
          </a:xfrm>
        </p:spPr>
        <p:txBody>
          <a:bodyPr/>
          <a:lstStyle>
            <a:lvl1pPr>
              <a:defRPr sz="2000"/>
            </a:lvl1pPr>
            <a:lvl2pPr>
              <a:defRPr sz="1900"/>
            </a:lvl2pPr>
            <a:lvl3pPr>
              <a:defRPr sz="1800"/>
            </a:lvl3pPr>
            <a:lvl4pPr>
              <a:defRPr sz="1800"/>
            </a:lvl4pPr>
            <a:lvl5pPr>
              <a:defRPr sz="1800"/>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6197600" y="2249425"/>
            <a:ext cx="5384800" cy="4525963"/>
          </a:xfrm>
        </p:spPr>
        <p:txBody>
          <a:bodyPr/>
          <a:lstStyle>
            <a:lvl1pPr>
              <a:defRPr sz="2000"/>
            </a:lvl1pPr>
            <a:lvl2pPr>
              <a:defRPr sz="1900"/>
            </a:lvl2pPr>
            <a:lvl3pPr>
              <a:defRPr sz="1800"/>
            </a:lvl3pPr>
            <a:lvl4pPr>
              <a:defRPr sz="1800"/>
            </a:lvl4pPr>
            <a:lvl5pPr>
              <a:defRPr sz="1800"/>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13"/>
          <p:cNvSpPr>
            <a:spLocks noGrp="1"/>
          </p:cNvSpPr>
          <p:nvPr>
            <p:ph type="dt" sz="half" idx="10"/>
          </p:nvPr>
        </p:nvSpPr>
        <p:spPr/>
        <p:txBody>
          <a:bodyPr/>
          <a:lstStyle>
            <a:lvl1pPr>
              <a:defRPr/>
            </a:lvl1pPr>
          </a:lstStyle>
          <a:p>
            <a:pPr>
              <a:defRPr/>
            </a:pPr>
            <a:fld id="{F3E683F0-CF58-4E9B-86DA-CE14A9210841}" type="datetime1">
              <a:rPr lang="ja-JP" altLang="en-US" smtClean="0"/>
              <a:t>2023/10/11</a:t>
            </a:fld>
            <a:endParaRPr lang="ja-JP" altLang="en-US"/>
          </a:p>
        </p:txBody>
      </p:sp>
      <p:sp>
        <p:nvSpPr>
          <p:cNvPr id="6" name="フッター プレースホルダ 2"/>
          <p:cNvSpPr>
            <a:spLocks noGrp="1"/>
          </p:cNvSpPr>
          <p:nvPr>
            <p:ph type="ftr" sz="quarter" idx="11"/>
          </p:nvPr>
        </p:nvSpPr>
        <p:spPr/>
        <p:txBody>
          <a:bodyPr/>
          <a:lstStyle>
            <a:lvl1pPr>
              <a:defRPr/>
            </a:lvl1pPr>
          </a:lstStyle>
          <a:p>
            <a:pPr>
              <a:defRPr/>
            </a:pPr>
            <a:r>
              <a:rPr lang="ja-JP" altLang="en-US" smtClean="0"/>
              <a:t>戸田市</a:t>
            </a:r>
            <a:endParaRPr lang="ja-JP" altLang="en-US"/>
          </a:p>
        </p:txBody>
      </p:sp>
      <p:sp>
        <p:nvSpPr>
          <p:cNvPr id="7" name="スライド番号プレースホルダ 22"/>
          <p:cNvSpPr>
            <a:spLocks noGrp="1"/>
          </p:cNvSpPr>
          <p:nvPr>
            <p:ph type="sldNum" sz="quarter" idx="12"/>
          </p:nvPr>
        </p:nvSpPr>
        <p:spPr/>
        <p:txBody>
          <a:bodyPr/>
          <a:lstStyle>
            <a:lvl1pPr>
              <a:defRPr/>
            </a:lvl1pPr>
          </a:lstStyle>
          <a:p>
            <a:fld id="{38D3B44B-74E2-4581-BEE5-9E8CDF59FBD0}" type="slidenum">
              <a:rPr lang="ja-JP" altLang="en-US"/>
              <a:pPr/>
              <a:t>‹#›</a:t>
            </a:fld>
            <a:endParaRPr lang="ja-JP" altLang="en-US"/>
          </a:p>
        </p:txBody>
      </p:sp>
    </p:spTree>
    <p:extLst>
      <p:ext uri="{BB962C8B-B14F-4D97-AF65-F5344CB8AC3E}">
        <p14:creationId xmlns:p14="http://schemas.microsoft.com/office/powerpoint/2010/main" val="1499448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08000" y="1143000"/>
            <a:ext cx="11176000" cy="1069848"/>
          </a:xfrm>
        </p:spPr>
        <p:txBody>
          <a:bodyPr/>
          <a:lstStyle>
            <a:lvl1pPr>
              <a:defRPr sz="4000" b="0" i="0" cap="none" baseline="0"/>
            </a:lvl1pPr>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508000" y="2244970"/>
            <a:ext cx="5388864"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ja-JP" altLang="en-US" smtClean="0"/>
              <a:t>マスタ テキストの書式設定</a:t>
            </a:r>
          </a:p>
        </p:txBody>
      </p:sp>
      <p:sp>
        <p:nvSpPr>
          <p:cNvPr id="4" name="テキスト プレースホルダ 3"/>
          <p:cNvSpPr>
            <a:spLocks noGrp="1"/>
          </p:cNvSpPr>
          <p:nvPr>
            <p:ph type="body" sz="half" idx="3"/>
          </p:nvPr>
        </p:nvSpPr>
        <p:spPr>
          <a:xfrm>
            <a:off x="6294968" y="2244970"/>
            <a:ext cx="5389033"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ja-JP" altLang="en-US" smtClean="0"/>
              <a:t>マスタ テキストの書式設定</a:t>
            </a:r>
          </a:p>
        </p:txBody>
      </p:sp>
      <p:sp>
        <p:nvSpPr>
          <p:cNvPr id="5" name="コンテンツ プレースホルダ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コンテンツ プレースホルダ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5"/>
          <p:cNvSpPr>
            <a:spLocks noGrp="1"/>
          </p:cNvSpPr>
          <p:nvPr>
            <p:ph type="dt" sz="half" idx="10"/>
          </p:nvPr>
        </p:nvSpPr>
        <p:spPr/>
        <p:txBody>
          <a:bodyPr rtlCol="0"/>
          <a:lstStyle>
            <a:lvl1pPr>
              <a:defRPr/>
            </a:lvl1pPr>
          </a:lstStyle>
          <a:p>
            <a:pPr>
              <a:defRPr/>
            </a:pPr>
            <a:fld id="{23E66A5E-0C03-4C82-A5C9-96CAAEC4DE33}" type="datetime1">
              <a:rPr lang="ja-JP" altLang="en-US" smtClean="0"/>
              <a:t>2023/10/11</a:t>
            </a:fld>
            <a:endParaRPr lang="ja-JP" altLang="en-US"/>
          </a:p>
        </p:txBody>
      </p:sp>
      <p:sp>
        <p:nvSpPr>
          <p:cNvPr id="8" name="スライド番号プレースホルダ 26"/>
          <p:cNvSpPr>
            <a:spLocks noGrp="1"/>
          </p:cNvSpPr>
          <p:nvPr>
            <p:ph type="sldNum" sz="quarter" idx="11"/>
          </p:nvPr>
        </p:nvSpPr>
        <p:spPr/>
        <p:txBody>
          <a:bodyPr/>
          <a:lstStyle>
            <a:lvl1pPr>
              <a:defRPr/>
            </a:lvl1pPr>
          </a:lstStyle>
          <a:p>
            <a:fld id="{74EDCB7E-2062-42A2-915C-81416EEA01BC}" type="slidenum">
              <a:rPr lang="ja-JP" altLang="en-US"/>
              <a:pPr/>
              <a:t>‹#›</a:t>
            </a:fld>
            <a:endParaRPr lang="ja-JP" altLang="en-US"/>
          </a:p>
        </p:txBody>
      </p:sp>
      <p:sp>
        <p:nvSpPr>
          <p:cNvPr id="9" name="フッター プレースホルダ 27"/>
          <p:cNvSpPr>
            <a:spLocks noGrp="1"/>
          </p:cNvSpPr>
          <p:nvPr>
            <p:ph type="ftr" sz="quarter" idx="12"/>
          </p:nvPr>
        </p:nvSpPr>
        <p:spPr/>
        <p:txBody>
          <a:bodyPr rtlCol="0"/>
          <a:lstStyle>
            <a:lvl1pPr>
              <a:defRPr/>
            </a:lvl1pPr>
          </a:lstStyle>
          <a:p>
            <a:pPr>
              <a:defRPr/>
            </a:pPr>
            <a:r>
              <a:rPr lang="ja-JP" altLang="en-US" smtClean="0"/>
              <a:t>戸田市</a:t>
            </a:r>
            <a:endParaRPr lang="ja-JP" altLang="en-US"/>
          </a:p>
        </p:txBody>
      </p:sp>
    </p:spTree>
    <p:extLst>
      <p:ext uri="{BB962C8B-B14F-4D97-AF65-F5344CB8AC3E}">
        <p14:creationId xmlns:p14="http://schemas.microsoft.com/office/powerpoint/2010/main" val="1721413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1143000"/>
            <a:ext cx="10972800" cy="1069848"/>
          </a:xfrm>
        </p:spPr>
        <p:txBody>
          <a:bodyPr/>
          <a:lstStyle>
            <a:lvl1pPr>
              <a:defRPr sz="4000">
                <a:solidFill>
                  <a:schemeClr val="tx2"/>
                </a:solidFill>
              </a:defRPr>
            </a:lvl1pPr>
          </a:lstStyle>
          <a:p>
            <a:r>
              <a:rPr lang="ja-JP" altLang="en-US" smtClean="0"/>
              <a:t>マスタ タイトルの書式設定</a:t>
            </a:r>
            <a:endParaRPr lang="en-US"/>
          </a:p>
        </p:txBody>
      </p:sp>
      <p:sp>
        <p:nvSpPr>
          <p:cNvPr id="3" name="日付プレースホルダ 2"/>
          <p:cNvSpPr>
            <a:spLocks noGrp="1"/>
          </p:cNvSpPr>
          <p:nvPr>
            <p:ph type="dt" sz="half" idx="10"/>
          </p:nvPr>
        </p:nvSpPr>
        <p:spPr>
          <a:xfrm>
            <a:off x="8777818" y="612775"/>
            <a:ext cx="1276349" cy="457200"/>
          </a:xfrm>
        </p:spPr>
        <p:txBody>
          <a:bodyPr/>
          <a:lstStyle>
            <a:lvl1pPr>
              <a:defRPr/>
            </a:lvl1pPr>
          </a:lstStyle>
          <a:p>
            <a:pPr>
              <a:defRPr/>
            </a:pPr>
            <a:fld id="{4B717F08-0994-4DAA-9314-10A73838A5B6}" type="datetime1">
              <a:rPr lang="ja-JP" altLang="en-US" smtClean="0"/>
              <a:t>2023/10/11</a:t>
            </a:fld>
            <a:endParaRPr lang="ja-JP" altLang="en-US"/>
          </a:p>
        </p:txBody>
      </p:sp>
      <p:sp>
        <p:nvSpPr>
          <p:cNvPr id="4" name="フッター プレースホルダ 3"/>
          <p:cNvSpPr>
            <a:spLocks noGrp="1"/>
          </p:cNvSpPr>
          <p:nvPr>
            <p:ph type="ftr" sz="quarter" idx="11"/>
          </p:nvPr>
        </p:nvSpPr>
        <p:spPr/>
        <p:txBody>
          <a:bodyPr/>
          <a:lstStyle>
            <a:lvl1pPr>
              <a:defRPr/>
            </a:lvl1pPr>
          </a:lstStyle>
          <a:p>
            <a:pPr>
              <a:defRPr/>
            </a:pPr>
            <a:r>
              <a:rPr lang="ja-JP" altLang="en-US" smtClean="0"/>
              <a:t>戸田市</a:t>
            </a:r>
            <a:endParaRPr lang="ja-JP" altLang="en-US"/>
          </a:p>
        </p:txBody>
      </p:sp>
      <p:sp>
        <p:nvSpPr>
          <p:cNvPr id="5" name="スライド番号プレースホルダ 4"/>
          <p:cNvSpPr>
            <a:spLocks noGrp="1"/>
          </p:cNvSpPr>
          <p:nvPr>
            <p:ph type="sldNum" sz="quarter" idx="12"/>
          </p:nvPr>
        </p:nvSpPr>
        <p:spPr/>
        <p:txBody>
          <a:bodyPr/>
          <a:lstStyle>
            <a:lvl1pPr>
              <a:defRPr/>
            </a:lvl1pPr>
          </a:lstStyle>
          <a:p>
            <a:fld id="{62879CE5-987A-41D0-848E-501053EA3A4F}" type="slidenum">
              <a:rPr lang="ja-JP" altLang="en-US"/>
              <a:pPr/>
              <a:t>‹#›</a:t>
            </a:fld>
            <a:endParaRPr lang="ja-JP" altLang="en-US"/>
          </a:p>
        </p:txBody>
      </p:sp>
    </p:spTree>
    <p:extLst>
      <p:ext uri="{BB962C8B-B14F-4D97-AF65-F5344CB8AC3E}">
        <p14:creationId xmlns:p14="http://schemas.microsoft.com/office/powerpoint/2010/main" val="3901626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3"/>
          <p:cNvSpPr>
            <a:spLocks noGrp="1"/>
          </p:cNvSpPr>
          <p:nvPr>
            <p:ph type="dt" sz="half" idx="10"/>
          </p:nvPr>
        </p:nvSpPr>
        <p:spPr/>
        <p:txBody>
          <a:bodyPr/>
          <a:lstStyle>
            <a:lvl1pPr>
              <a:defRPr/>
            </a:lvl1pPr>
          </a:lstStyle>
          <a:p>
            <a:pPr>
              <a:defRPr/>
            </a:pPr>
            <a:fld id="{869B952B-D92F-48CD-8E6F-1BE72270B8A3}" type="datetime1">
              <a:rPr lang="ja-JP" altLang="en-US" smtClean="0"/>
              <a:t>2023/10/11</a:t>
            </a:fld>
            <a:endParaRPr lang="ja-JP" altLang="en-US"/>
          </a:p>
        </p:txBody>
      </p:sp>
      <p:sp>
        <p:nvSpPr>
          <p:cNvPr id="3" name="フッター プレースホルダ 2"/>
          <p:cNvSpPr>
            <a:spLocks noGrp="1"/>
          </p:cNvSpPr>
          <p:nvPr>
            <p:ph type="ftr" sz="quarter" idx="11"/>
          </p:nvPr>
        </p:nvSpPr>
        <p:spPr/>
        <p:txBody>
          <a:bodyPr/>
          <a:lstStyle>
            <a:lvl1pPr>
              <a:defRPr/>
            </a:lvl1pPr>
          </a:lstStyle>
          <a:p>
            <a:pPr>
              <a:defRPr/>
            </a:pPr>
            <a:r>
              <a:rPr lang="ja-JP" altLang="en-US" smtClean="0"/>
              <a:t>戸田市</a:t>
            </a:r>
            <a:endParaRPr lang="ja-JP" altLang="en-US"/>
          </a:p>
        </p:txBody>
      </p:sp>
      <p:sp>
        <p:nvSpPr>
          <p:cNvPr id="4" name="スライド番号プレースホルダ 22"/>
          <p:cNvSpPr>
            <a:spLocks noGrp="1"/>
          </p:cNvSpPr>
          <p:nvPr>
            <p:ph type="sldNum" sz="quarter" idx="12"/>
          </p:nvPr>
        </p:nvSpPr>
        <p:spPr/>
        <p:txBody>
          <a:bodyPr/>
          <a:lstStyle>
            <a:lvl1pPr>
              <a:defRPr/>
            </a:lvl1pPr>
          </a:lstStyle>
          <a:p>
            <a:fld id="{318B77A9-83D6-44AC-9C60-B8D5A3C9875D}" type="slidenum">
              <a:rPr lang="ja-JP" altLang="en-US"/>
              <a:pPr/>
              <a:t>‹#›</a:t>
            </a:fld>
            <a:endParaRPr lang="ja-JP" altLang="en-US"/>
          </a:p>
        </p:txBody>
      </p:sp>
    </p:spTree>
    <p:extLst>
      <p:ext uri="{BB962C8B-B14F-4D97-AF65-F5344CB8AC3E}">
        <p14:creationId xmlns:p14="http://schemas.microsoft.com/office/powerpoint/2010/main" val="3443779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7137995" y="1101970"/>
            <a:ext cx="4511040" cy="877824"/>
          </a:xfrm>
        </p:spPr>
        <p:txBody>
          <a:bodyPr anchor="b"/>
          <a:lstStyle>
            <a:lvl1pPr algn="l">
              <a:buNone/>
              <a:defRPr sz="1800" b="1"/>
            </a:lvl1pPr>
          </a:lstStyle>
          <a:p>
            <a:r>
              <a:rPr lang="ja-JP" altLang="en-US" smtClean="0"/>
              <a:t>マスタ タイトルの書式設定</a:t>
            </a:r>
            <a:endParaRPr lang="en-US"/>
          </a:p>
        </p:txBody>
      </p:sp>
      <p:sp>
        <p:nvSpPr>
          <p:cNvPr id="3" name="テキスト プレースホルダ 2"/>
          <p:cNvSpPr>
            <a:spLocks noGrp="1"/>
          </p:cNvSpPr>
          <p:nvPr>
            <p:ph type="body" idx="2"/>
          </p:nvPr>
        </p:nvSpPr>
        <p:spPr>
          <a:xfrm>
            <a:off x="7137995" y="2010727"/>
            <a:ext cx="451104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ja-JP" altLang="en-US" smtClean="0"/>
              <a:t>マスタ テキストの書式設定</a:t>
            </a:r>
          </a:p>
        </p:txBody>
      </p:sp>
      <p:sp>
        <p:nvSpPr>
          <p:cNvPr id="4" name="コンテンツ プレースホルダ 3"/>
          <p:cNvSpPr>
            <a:spLocks noGrp="1"/>
          </p:cNvSpPr>
          <p:nvPr>
            <p:ph sz="half" idx="1"/>
          </p:nvPr>
        </p:nvSpPr>
        <p:spPr>
          <a:xfrm>
            <a:off x="203200" y="776287"/>
            <a:ext cx="6803136" cy="5852160"/>
          </a:xfrm>
        </p:spPr>
        <p:txBody>
          <a:bodyPr/>
          <a:lstStyle>
            <a:lvl1pPr>
              <a:defRPr sz="3200"/>
            </a:lvl1pPr>
            <a:lvl2pPr>
              <a:defRPr sz="2800"/>
            </a:lvl2pPr>
            <a:lvl3pPr>
              <a:defRPr sz="2400"/>
            </a:lvl3pPr>
            <a:lvl4pPr>
              <a:defRPr sz="2000"/>
            </a:lvl4pPr>
            <a:lvl5pPr>
              <a:defRPr sz="2000"/>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13"/>
          <p:cNvSpPr>
            <a:spLocks noGrp="1"/>
          </p:cNvSpPr>
          <p:nvPr>
            <p:ph type="dt" sz="half" idx="10"/>
          </p:nvPr>
        </p:nvSpPr>
        <p:spPr/>
        <p:txBody>
          <a:bodyPr/>
          <a:lstStyle>
            <a:lvl1pPr>
              <a:defRPr/>
            </a:lvl1pPr>
          </a:lstStyle>
          <a:p>
            <a:pPr>
              <a:defRPr/>
            </a:pPr>
            <a:fld id="{74C0372E-D0E1-40F2-A8B5-DDA2C3AACC80}" type="datetime1">
              <a:rPr lang="ja-JP" altLang="en-US" smtClean="0"/>
              <a:t>2023/10/11</a:t>
            </a:fld>
            <a:endParaRPr lang="ja-JP" altLang="en-US"/>
          </a:p>
        </p:txBody>
      </p:sp>
      <p:sp>
        <p:nvSpPr>
          <p:cNvPr id="6" name="フッター プレースホルダ 2"/>
          <p:cNvSpPr>
            <a:spLocks noGrp="1"/>
          </p:cNvSpPr>
          <p:nvPr>
            <p:ph type="ftr" sz="quarter" idx="11"/>
          </p:nvPr>
        </p:nvSpPr>
        <p:spPr/>
        <p:txBody>
          <a:bodyPr/>
          <a:lstStyle>
            <a:lvl1pPr>
              <a:defRPr/>
            </a:lvl1pPr>
          </a:lstStyle>
          <a:p>
            <a:pPr>
              <a:defRPr/>
            </a:pPr>
            <a:r>
              <a:rPr lang="ja-JP" altLang="en-US" smtClean="0"/>
              <a:t>戸田市</a:t>
            </a:r>
            <a:endParaRPr lang="ja-JP" altLang="en-US"/>
          </a:p>
        </p:txBody>
      </p:sp>
      <p:sp>
        <p:nvSpPr>
          <p:cNvPr id="7" name="スライド番号プレースホルダ 22"/>
          <p:cNvSpPr>
            <a:spLocks noGrp="1"/>
          </p:cNvSpPr>
          <p:nvPr>
            <p:ph type="sldNum" sz="quarter" idx="12"/>
          </p:nvPr>
        </p:nvSpPr>
        <p:spPr/>
        <p:txBody>
          <a:bodyPr/>
          <a:lstStyle>
            <a:lvl1pPr>
              <a:defRPr/>
            </a:lvl1pPr>
          </a:lstStyle>
          <a:p>
            <a:fld id="{EAEE355F-A3CA-46D9-8D5E-78C2205C0FCE}" type="slidenum">
              <a:rPr lang="ja-JP" altLang="en-US"/>
              <a:pPr/>
              <a:t>‹#›</a:t>
            </a:fld>
            <a:endParaRPr lang="ja-JP" altLang="en-US"/>
          </a:p>
        </p:txBody>
      </p:sp>
    </p:spTree>
    <p:extLst>
      <p:ext uri="{BB962C8B-B14F-4D97-AF65-F5344CB8AC3E}">
        <p14:creationId xmlns:p14="http://schemas.microsoft.com/office/powerpoint/2010/main" val="3117496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lang="ja-JP" altLang="en-US" smtClean="0"/>
              <a:t>マスタ タイトルの書式設定</a:t>
            </a:r>
            <a:endParaRPr lang="en-US"/>
          </a:p>
        </p:txBody>
      </p:sp>
      <p:sp>
        <p:nvSpPr>
          <p:cNvPr id="3" name="図プレースホルダ 2"/>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ja-JP" altLang="en-US" noProof="0" smtClean="0"/>
              <a:t>アイコンをクリックして図を追加</a:t>
            </a:r>
            <a:endParaRPr lang="en-US" noProof="0" dirty="0"/>
          </a:p>
        </p:txBody>
      </p:sp>
      <p:sp>
        <p:nvSpPr>
          <p:cNvPr id="4" name="テキスト プレースホルダ 3"/>
          <p:cNvSpPr>
            <a:spLocks noGrp="1"/>
          </p:cNvSpPr>
          <p:nvPr>
            <p:ph type="body" sz="half" idx="2"/>
          </p:nvPr>
        </p:nvSpPr>
        <p:spPr>
          <a:xfrm>
            <a:off x="8117924" y="3274309"/>
            <a:ext cx="34544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ja-JP" altLang="en-US" smtClean="0"/>
              <a:t>マスタ テキストの書式設定</a:t>
            </a:r>
          </a:p>
        </p:txBody>
      </p:sp>
      <p:sp>
        <p:nvSpPr>
          <p:cNvPr id="5" name="日付プレースホルダ 13"/>
          <p:cNvSpPr>
            <a:spLocks noGrp="1"/>
          </p:cNvSpPr>
          <p:nvPr>
            <p:ph type="dt" sz="half" idx="10"/>
          </p:nvPr>
        </p:nvSpPr>
        <p:spPr/>
        <p:txBody>
          <a:bodyPr/>
          <a:lstStyle>
            <a:lvl1pPr>
              <a:defRPr/>
            </a:lvl1pPr>
          </a:lstStyle>
          <a:p>
            <a:pPr>
              <a:defRPr/>
            </a:pPr>
            <a:fld id="{C84D3112-414D-4D8F-9B0B-AC6F3135F4B0}" type="datetime1">
              <a:rPr lang="ja-JP" altLang="en-US" smtClean="0"/>
              <a:t>2023/10/11</a:t>
            </a:fld>
            <a:endParaRPr lang="ja-JP" altLang="en-US"/>
          </a:p>
        </p:txBody>
      </p:sp>
      <p:sp>
        <p:nvSpPr>
          <p:cNvPr id="6" name="フッター プレースホルダ 2"/>
          <p:cNvSpPr>
            <a:spLocks noGrp="1"/>
          </p:cNvSpPr>
          <p:nvPr>
            <p:ph type="ftr" sz="quarter" idx="11"/>
          </p:nvPr>
        </p:nvSpPr>
        <p:spPr/>
        <p:txBody>
          <a:bodyPr/>
          <a:lstStyle>
            <a:lvl1pPr>
              <a:defRPr/>
            </a:lvl1pPr>
          </a:lstStyle>
          <a:p>
            <a:pPr>
              <a:defRPr/>
            </a:pPr>
            <a:r>
              <a:rPr lang="ja-JP" altLang="en-US" smtClean="0"/>
              <a:t>戸田市</a:t>
            </a:r>
            <a:endParaRPr lang="ja-JP" altLang="en-US"/>
          </a:p>
        </p:txBody>
      </p:sp>
      <p:sp>
        <p:nvSpPr>
          <p:cNvPr id="7" name="スライド番号プレースホルダ 22"/>
          <p:cNvSpPr>
            <a:spLocks noGrp="1"/>
          </p:cNvSpPr>
          <p:nvPr>
            <p:ph type="sldNum" sz="quarter" idx="12"/>
          </p:nvPr>
        </p:nvSpPr>
        <p:spPr/>
        <p:txBody>
          <a:bodyPr/>
          <a:lstStyle>
            <a:lvl1pPr>
              <a:defRPr/>
            </a:lvl1pPr>
          </a:lstStyle>
          <a:p>
            <a:fld id="{57AFB7B1-91AD-4835-88DA-2DF8741D09BC}" type="slidenum">
              <a:rPr lang="ja-JP" altLang="en-US"/>
              <a:pPr/>
              <a:t>‹#›</a:t>
            </a:fld>
            <a:endParaRPr lang="ja-JP" altLang="en-US"/>
          </a:p>
        </p:txBody>
      </p:sp>
    </p:spTree>
    <p:extLst>
      <p:ext uri="{BB962C8B-B14F-4D97-AF65-F5344CB8AC3E}">
        <p14:creationId xmlns:p14="http://schemas.microsoft.com/office/powerpoint/2010/main" val="4215125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正方形/長方形 27"/>
          <p:cNvSpPr/>
          <p:nvPr/>
        </p:nvSpPr>
        <p:spPr>
          <a:xfrm>
            <a:off x="0" y="366714"/>
            <a:ext cx="12192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29" name="正方形/長方形 28"/>
          <p:cNvSpPr/>
          <p:nvPr/>
        </p:nvSpPr>
        <p:spPr>
          <a:xfrm>
            <a:off x="0" y="0"/>
            <a:ext cx="12192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30" name="正方形/長方形 29"/>
          <p:cNvSpPr/>
          <p:nvPr/>
        </p:nvSpPr>
        <p:spPr>
          <a:xfrm>
            <a:off x="0" y="307976"/>
            <a:ext cx="12192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31" name="正方形/長方形 30"/>
          <p:cNvSpPr/>
          <p:nvPr/>
        </p:nvSpPr>
        <p:spPr>
          <a:xfrm flipV="1">
            <a:off x="7213600" y="360364"/>
            <a:ext cx="49784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32" name="正方形/長方形 31"/>
          <p:cNvSpPr/>
          <p:nvPr/>
        </p:nvSpPr>
        <p:spPr>
          <a:xfrm flipV="1">
            <a:off x="7213600" y="439739"/>
            <a:ext cx="49784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useBgFill="1">
        <p:nvSpPr>
          <p:cNvPr id="33" name="角丸四角形 32"/>
          <p:cNvSpPr/>
          <p:nvPr/>
        </p:nvSpPr>
        <p:spPr bwMode="white">
          <a:xfrm>
            <a:off x="7209367" y="496889"/>
            <a:ext cx="4085167"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useBgFill="1">
        <p:nvSpPr>
          <p:cNvPr id="34" name="角丸四角形 33"/>
          <p:cNvSpPr/>
          <p:nvPr/>
        </p:nvSpPr>
        <p:spPr bwMode="white">
          <a:xfrm>
            <a:off x="9831917" y="588963"/>
            <a:ext cx="21336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35" name="正方形/長方形 34"/>
          <p:cNvSpPr/>
          <p:nvPr/>
        </p:nvSpPr>
        <p:spPr bwMode="invGray">
          <a:xfrm>
            <a:off x="12113684" y="-1588"/>
            <a:ext cx="7620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36" name="正方形/長方形 35"/>
          <p:cNvSpPr/>
          <p:nvPr/>
        </p:nvSpPr>
        <p:spPr bwMode="invGray">
          <a:xfrm>
            <a:off x="12058651" y="-1588"/>
            <a:ext cx="3810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37" name="正方形/長方形 36"/>
          <p:cNvSpPr/>
          <p:nvPr/>
        </p:nvSpPr>
        <p:spPr bwMode="invGray">
          <a:xfrm>
            <a:off x="12033251" y="-1588"/>
            <a:ext cx="12700"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38" name="正方形/長方形 37"/>
          <p:cNvSpPr/>
          <p:nvPr/>
        </p:nvSpPr>
        <p:spPr bwMode="invGray">
          <a:xfrm>
            <a:off x="11967633" y="-1588"/>
            <a:ext cx="35984"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39" name="正方形/長方形 38"/>
          <p:cNvSpPr/>
          <p:nvPr/>
        </p:nvSpPr>
        <p:spPr bwMode="invGray">
          <a:xfrm>
            <a:off x="11887201" y="0"/>
            <a:ext cx="74084"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40" name="正方形/長方形 39"/>
          <p:cNvSpPr/>
          <p:nvPr/>
        </p:nvSpPr>
        <p:spPr bwMode="invGray">
          <a:xfrm>
            <a:off x="11832167" y="0"/>
            <a:ext cx="10584"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039" name="タイトル プレースホルダ 21"/>
          <p:cNvSpPr>
            <a:spLocks noGrp="1"/>
          </p:cNvSpPr>
          <p:nvPr>
            <p:ph type="title"/>
          </p:nvPr>
        </p:nvSpPr>
        <p:spPr bwMode="auto">
          <a:xfrm>
            <a:off x="609600" y="1143000"/>
            <a:ext cx="10972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endParaRPr lang="en-US" altLang="ja-JP" smtClean="0"/>
          </a:p>
        </p:txBody>
      </p:sp>
      <p:sp>
        <p:nvSpPr>
          <p:cNvPr id="1040" name="テキスト プレースホルダ 12"/>
          <p:cNvSpPr>
            <a:spLocks noGrp="1"/>
          </p:cNvSpPr>
          <p:nvPr>
            <p:ph type="body" idx="1"/>
          </p:nvPr>
        </p:nvSpPr>
        <p:spPr bwMode="auto">
          <a:xfrm>
            <a:off x="609600" y="2249488"/>
            <a:ext cx="109728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ltLang="ja-JP" smtClean="0"/>
          </a:p>
        </p:txBody>
      </p:sp>
      <p:sp>
        <p:nvSpPr>
          <p:cNvPr id="14" name="日付プレースホルダ 13"/>
          <p:cNvSpPr>
            <a:spLocks noGrp="1"/>
          </p:cNvSpPr>
          <p:nvPr>
            <p:ph type="dt" sz="half" idx="2"/>
          </p:nvPr>
        </p:nvSpPr>
        <p:spPr>
          <a:xfrm>
            <a:off x="8782051" y="612775"/>
            <a:ext cx="1276349" cy="457200"/>
          </a:xfrm>
          <a:prstGeom prst="rect">
            <a:avLst/>
          </a:prstGeom>
        </p:spPr>
        <p:txBody>
          <a:bodyPr vert="horz"/>
          <a:lstStyle>
            <a:lvl1pPr algn="l" eaLnBrk="1" latinLnBrk="0" hangingPunct="1">
              <a:defRPr kumimoji="0" sz="800">
                <a:solidFill>
                  <a:schemeClr val="accent2"/>
                </a:solidFill>
                <a:latin typeface="Arial" charset="0"/>
                <a:ea typeface="ＭＳ Ｐゴシック" charset="-128"/>
              </a:defRPr>
            </a:lvl1pPr>
          </a:lstStyle>
          <a:p>
            <a:pPr>
              <a:defRPr/>
            </a:pPr>
            <a:fld id="{023558D9-BFDB-41D1-B73B-DC03BB7076E2}" type="datetime1">
              <a:rPr lang="ja-JP" altLang="en-US" smtClean="0"/>
              <a:t>2023/10/11</a:t>
            </a:fld>
            <a:endParaRPr lang="ja-JP" altLang="en-US"/>
          </a:p>
        </p:txBody>
      </p:sp>
      <p:sp>
        <p:nvSpPr>
          <p:cNvPr id="3" name="フッター プレースホルダ 2"/>
          <p:cNvSpPr>
            <a:spLocks noGrp="1"/>
          </p:cNvSpPr>
          <p:nvPr>
            <p:ph type="ftr" sz="quarter" idx="3"/>
          </p:nvPr>
        </p:nvSpPr>
        <p:spPr>
          <a:xfrm>
            <a:off x="7010401" y="612775"/>
            <a:ext cx="1767417" cy="457200"/>
          </a:xfrm>
          <a:prstGeom prst="rect">
            <a:avLst/>
          </a:prstGeom>
        </p:spPr>
        <p:txBody>
          <a:bodyPr vert="horz"/>
          <a:lstStyle>
            <a:lvl1pPr algn="r" eaLnBrk="1" latinLnBrk="0" hangingPunct="1">
              <a:defRPr kumimoji="0" sz="800">
                <a:solidFill>
                  <a:schemeClr val="accent2"/>
                </a:solidFill>
                <a:latin typeface="Arial" charset="0"/>
                <a:ea typeface="ＭＳ Ｐゴシック" charset="-128"/>
              </a:defRPr>
            </a:lvl1pPr>
          </a:lstStyle>
          <a:p>
            <a:pPr>
              <a:defRPr/>
            </a:pPr>
            <a:r>
              <a:rPr lang="ja-JP" altLang="en-US" smtClean="0"/>
              <a:t>戸田市</a:t>
            </a:r>
            <a:endParaRPr lang="ja-JP" altLang="en-US"/>
          </a:p>
        </p:txBody>
      </p:sp>
      <p:sp>
        <p:nvSpPr>
          <p:cNvPr id="23" name="スライド番号プレースホルダ 22"/>
          <p:cNvSpPr>
            <a:spLocks noGrp="1"/>
          </p:cNvSpPr>
          <p:nvPr>
            <p:ph type="sldNum" sz="quarter" idx="4"/>
          </p:nvPr>
        </p:nvSpPr>
        <p:spPr>
          <a:xfrm>
            <a:off x="10898717" y="1588"/>
            <a:ext cx="1016000" cy="366712"/>
          </a:xfrm>
          <a:prstGeom prst="rect">
            <a:avLst/>
          </a:prstGeom>
        </p:spPr>
        <p:txBody>
          <a:bodyPr vert="horz" wrap="square" lIns="91440" tIns="45720" rIns="91440" bIns="45720" numCol="1" anchor="b" anchorCtr="0" compatLnSpc="1">
            <a:prstTxWarp prst="textNoShape">
              <a:avLst/>
            </a:prstTxWarp>
          </a:bodyPr>
          <a:lstStyle>
            <a:lvl1pPr algn="r">
              <a:defRPr kumimoji="0">
                <a:solidFill>
                  <a:srgbClr val="FFFFFF"/>
                </a:solidFill>
              </a:defRPr>
            </a:lvl1pPr>
          </a:lstStyle>
          <a:p>
            <a:fld id="{59F560FC-9D8E-4090-9FA1-6DCD280BA1FF}" type="slidenum">
              <a:rPr lang="ja-JP" altLang="en-US"/>
              <a:pPr/>
              <a:t>‹#›</a:t>
            </a:fld>
            <a:endParaRPr lang="ja-JP" alt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06" r:id="rId3"/>
    <p:sldLayoutId id="2147483907" r:id="rId4"/>
    <p:sldLayoutId id="2147483915" r:id="rId5"/>
    <p:sldLayoutId id="2147483916" r:id="rId6"/>
    <p:sldLayoutId id="2147483908" r:id="rId7"/>
    <p:sldLayoutId id="2147483909" r:id="rId8"/>
    <p:sldLayoutId id="2147483910" r:id="rId9"/>
    <p:sldLayoutId id="2147483911" r:id="rId10"/>
    <p:sldLayoutId id="2147483912" r:id="rId11"/>
  </p:sldLayoutIdLst>
  <p:hf hdr="0" dt="0"/>
  <p:txStyles>
    <p:titleStyle>
      <a:lvl1pPr algn="l" rtl="0" eaLnBrk="0" fontAlgn="base" hangingPunct="0">
        <a:spcBef>
          <a:spcPct val="0"/>
        </a:spcBef>
        <a:spcAft>
          <a:spcPct val="0"/>
        </a:spcAft>
        <a:defRPr kumimoji="1" sz="4000" kern="1200">
          <a:solidFill>
            <a:schemeClr val="tx2"/>
          </a:solidFill>
          <a:latin typeface="+mj-lt"/>
          <a:ea typeface="+mj-ea"/>
          <a:cs typeface="+mj-cs"/>
        </a:defRPr>
      </a:lvl1pPr>
      <a:lvl2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2pPr>
      <a:lvl3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3pPr>
      <a:lvl4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4pPr>
      <a:lvl5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5pPr>
      <a:lvl6pPr marL="457200" algn="l" rtl="0" fontAlgn="base">
        <a:spcBef>
          <a:spcPct val="0"/>
        </a:spcBef>
        <a:spcAft>
          <a:spcPct val="0"/>
        </a:spcAft>
        <a:defRPr kumimoji="1" sz="4000">
          <a:solidFill>
            <a:schemeClr val="tx2"/>
          </a:solidFill>
          <a:latin typeface="Trebuchet MS" pitchFamily="34" charset="0"/>
          <a:ea typeface="HGｺﾞｼｯｸM" pitchFamily="49" charset="-128"/>
        </a:defRPr>
      </a:lvl6pPr>
      <a:lvl7pPr marL="914400" algn="l" rtl="0" fontAlgn="base">
        <a:spcBef>
          <a:spcPct val="0"/>
        </a:spcBef>
        <a:spcAft>
          <a:spcPct val="0"/>
        </a:spcAft>
        <a:defRPr kumimoji="1" sz="4000">
          <a:solidFill>
            <a:schemeClr val="tx2"/>
          </a:solidFill>
          <a:latin typeface="Trebuchet MS" pitchFamily="34" charset="0"/>
          <a:ea typeface="HGｺﾞｼｯｸM" pitchFamily="49" charset="-128"/>
        </a:defRPr>
      </a:lvl7pPr>
      <a:lvl8pPr marL="1371600" algn="l" rtl="0" fontAlgn="base">
        <a:spcBef>
          <a:spcPct val="0"/>
        </a:spcBef>
        <a:spcAft>
          <a:spcPct val="0"/>
        </a:spcAft>
        <a:defRPr kumimoji="1" sz="4000">
          <a:solidFill>
            <a:schemeClr val="tx2"/>
          </a:solidFill>
          <a:latin typeface="Trebuchet MS" pitchFamily="34" charset="0"/>
          <a:ea typeface="HGｺﾞｼｯｸM" pitchFamily="49" charset="-128"/>
        </a:defRPr>
      </a:lvl8pPr>
      <a:lvl9pPr marL="1828800" algn="l" rtl="0" fontAlgn="base">
        <a:spcBef>
          <a:spcPct val="0"/>
        </a:spcBef>
        <a:spcAft>
          <a:spcPct val="0"/>
        </a:spcAft>
        <a:defRPr kumimoji="1" sz="4000">
          <a:solidFill>
            <a:schemeClr val="tx2"/>
          </a:solidFill>
          <a:latin typeface="Trebuchet MS" pitchFamily="34" charset="0"/>
          <a:ea typeface="HGｺﾞｼｯｸM" pitchFamily="49" charset="-128"/>
        </a:defRPr>
      </a:lvl9pPr>
    </p:titleStyle>
    <p:bodyStyle>
      <a:lvl1pPr marL="365125" indent="-255588" algn="l" rtl="0" eaLnBrk="0" fontAlgn="base" hangingPunct="0">
        <a:spcBef>
          <a:spcPts val="300"/>
        </a:spcBef>
        <a:spcAft>
          <a:spcPct val="0"/>
        </a:spcAft>
        <a:buClr>
          <a:srgbClr val="FEB80A"/>
        </a:buClr>
        <a:buFont typeface="Georgia" panose="02040502050405020303" pitchFamily="18" charset="0"/>
        <a:buChar char="•"/>
        <a:defRPr kumimoji="1"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anose="02040502050405020303" pitchFamily="18" charset="0"/>
        <a:buChar char="▫"/>
        <a:defRPr kumimoji="1"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anose="05020102010507070707" pitchFamily="18" charset="2"/>
        <a:buChar char=""/>
        <a:defRPr kumimoji="1"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anose="05020102010507070707" pitchFamily="18" charset="2"/>
        <a:buChar char=""/>
        <a:defRPr kumimoji="1"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FEB80A"/>
        </a:buClr>
        <a:buFont typeface="Georgia" panose="02040502050405020303" pitchFamily="18" charset="0"/>
        <a:buChar char="▫"/>
        <a:defRPr kumimoji="1" sz="2000" kern="1200">
          <a:solidFill>
            <a:srgbClr val="FEB80A"/>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1"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1"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1"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1" sz="1400" kern="1200" baseline="0">
          <a:solidFill>
            <a:schemeClr val="accent3"/>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963084" y="2455004"/>
            <a:ext cx="10363200" cy="888272"/>
          </a:xfrm>
        </p:spPr>
        <p:txBody>
          <a:bodyPr/>
          <a:lstStyle/>
          <a:p>
            <a:r>
              <a:rPr lang="ja-JP" altLang="en-US" dirty="0"/>
              <a:t>１．地球温暖化の概要と</a:t>
            </a:r>
            <a:r>
              <a:rPr lang="ja-JP" altLang="en-US" dirty="0" smtClean="0"/>
              <a:t>現状</a:t>
            </a:r>
            <a:endParaRPr kumimoji="1" lang="ja-JP" altLang="en-US" dirty="0"/>
          </a:p>
        </p:txBody>
      </p:sp>
      <p:sp>
        <p:nvSpPr>
          <p:cNvPr id="4" name="フッター プレースホルダー 3"/>
          <p:cNvSpPr>
            <a:spLocks noGrp="1"/>
          </p:cNvSpPr>
          <p:nvPr>
            <p:ph type="ftr" sz="quarter" idx="11"/>
          </p:nvPr>
        </p:nvSpPr>
        <p:spPr>
          <a:xfrm>
            <a:off x="4583832" y="6449877"/>
            <a:ext cx="1767417" cy="457200"/>
          </a:xfrm>
        </p:spPr>
        <p:txBody>
          <a:bodyPr/>
          <a:lstStyle/>
          <a:p>
            <a:pPr>
              <a:defRPr/>
            </a:pPr>
            <a:r>
              <a:rPr lang="ja-JP" altLang="en-US" dirty="0" smtClean="0"/>
              <a:t>戸田市</a:t>
            </a:r>
            <a:endParaRPr lang="ja-JP" altLang="en-US" dirty="0"/>
          </a:p>
        </p:txBody>
      </p:sp>
      <p:sp>
        <p:nvSpPr>
          <p:cNvPr id="5" name="スライド番号プレースホルダー 4"/>
          <p:cNvSpPr>
            <a:spLocks noGrp="1"/>
          </p:cNvSpPr>
          <p:nvPr>
            <p:ph type="sldNum" sz="quarter" idx="12"/>
          </p:nvPr>
        </p:nvSpPr>
        <p:spPr/>
        <p:txBody>
          <a:bodyPr/>
          <a:lstStyle/>
          <a:p>
            <a:fld id="{6AF7A8E4-9050-4B48-9512-88102BC1E64C}" type="slidenum">
              <a:rPr lang="ja-JP" altLang="en-US" smtClean="0"/>
              <a:pPr/>
              <a:t>1</a:t>
            </a:fld>
            <a:endParaRPr lang="ja-JP" altLang="en-US"/>
          </a:p>
        </p:txBody>
      </p:sp>
      <p:pic>
        <p:nvPicPr>
          <p:cNvPr id="7" name="図 6"/>
          <p:cNvPicPr>
            <a:picLocks noChangeAspect="1"/>
          </p:cNvPicPr>
          <p:nvPr/>
        </p:nvPicPr>
        <p:blipFill rotWithShape="1">
          <a:blip r:embed="rId3" cstate="print">
            <a:extLst>
              <a:ext uri="{28A0092B-C50C-407E-A947-70E740481C1C}">
                <a14:useLocalDpi xmlns:a14="http://schemas.microsoft.com/office/drawing/2010/main" val="0"/>
              </a:ext>
            </a:extLst>
          </a:blip>
          <a:srcRect l="8417" t="73100" r="48515"/>
          <a:stretch/>
        </p:blipFill>
        <p:spPr>
          <a:xfrm>
            <a:off x="8806668" y="4366888"/>
            <a:ext cx="2600049" cy="2126184"/>
          </a:xfrm>
          <a:prstGeom prst="rect">
            <a:avLst/>
          </a:prstGeom>
        </p:spPr>
      </p:pic>
      <p:sp>
        <p:nvSpPr>
          <p:cNvPr id="2" name="テキスト プレースホルダー 1"/>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154943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pPr>
              <a:defRPr/>
            </a:pPr>
            <a:r>
              <a:rPr lang="ja-JP" altLang="en-US" smtClean="0"/>
              <a:t>戸田市</a:t>
            </a:r>
            <a:endParaRPr lang="ja-JP" altLang="en-US"/>
          </a:p>
        </p:txBody>
      </p:sp>
      <p:sp>
        <p:nvSpPr>
          <p:cNvPr id="5" name="スライド番号プレースホルダー 4"/>
          <p:cNvSpPr>
            <a:spLocks noGrp="1"/>
          </p:cNvSpPr>
          <p:nvPr>
            <p:ph type="sldNum" sz="quarter" idx="12"/>
          </p:nvPr>
        </p:nvSpPr>
        <p:spPr/>
        <p:txBody>
          <a:bodyPr/>
          <a:lstStyle/>
          <a:p>
            <a:fld id="{6AF7A8E4-9050-4B48-9512-88102BC1E64C}" type="slidenum">
              <a:rPr lang="ja-JP" altLang="en-US" smtClean="0"/>
              <a:pPr/>
              <a:t>10</a:t>
            </a:fld>
            <a:endParaRPr lang="ja-JP" altLang="en-US"/>
          </a:p>
        </p:txBody>
      </p:sp>
      <p:sp>
        <p:nvSpPr>
          <p:cNvPr id="6" name="正方形/長方形 5">
            <a:extLst>
              <a:ext uri="{FF2B5EF4-FFF2-40B4-BE49-F238E27FC236}">
                <a16:creationId xmlns:a16="http://schemas.microsoft.com/office/drawing/2014/main" id="{723964D4-3ABD-44CB-86CB-E9F56627942B}"/>
              </a:ext>
            </a:extLst>
          </p:cNvPr>
          <p:cNvSpPr/>
          <p:nvPr/>
        </p:nvSpPr>
        <p:spPr>
          <a:xfrm>
            <a:off x="977979" y="2646914"/>
            <a:ext cx="10225136" cy="3899647"/>
          </a:xfrm>
          <a:prstGeom prst="rect">
            <a:avLst/>
          </a:prstGeom>
          <a:solidFill>
            <a:srgbClr val="FFFFB3"/>
          </a:solid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dirty="0">
                <a:latin typeface="Meiryo UI" panose="020B0604030504040204" pitchFamily="50" charset="-128"/>
                <a:ea typeface="Meiryo UI" panose="020B0604030504040204" pitchFamily="50" charset="-128"/>
              </a:rPr>
              <a:t>＜主な対策・施策＞</a:t>
            </a:r>
            <a:endParaRPr lang="en-US" altLang="ja-JP" sz="2000" b="1" dirty="0">
              <a:latin typeface="Meiryo UI" panose="020B0604030504040204" pitchFamily="50" charset="-128"/>
              <a:ea typeface="Meiryo UI" panose="020B0604030504040204" pitchFamily="50" charset="-128"/>
            </a:endParaRPr>
          </a:p>
          <a:p>
            <a:r>
              <a:rPr lang="ja-JP" altLang="en-US" sz="2400" b="1" dirty="0">
                <a:solidFill>
                  <a:srgbClr val="0070C0"/>
                </a:solidFill>
                <a:latin typeface="Meiryo UI" panose="020B0604030504040204" pitchFamily="50" charset="-128"/>
                <a:ea typeface="Meiryo UI" panose="020B0604030504040204" pitchFamily="50" charset="-128"/>
              </a:rPr>
              <a:t>■再エネ・省エネ</a:t>
            </a:r>
            <a:endParaRPr lang="en-US" altLang="ja-JP" sz="2400" b="1" dirty="0">
              <a:solidFill>
                <a:srgbClr val="0070C0"/>
              </a:solidFill>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▸自治体が促進区域を設定し、地域に裨益</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ひえき</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助けとなり、役立ち</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する</a:t>
            </a:r>
            <a:r>
              <a:rPr lang="ja-JP" altLang="en-US" dirty="0">
                <a:solidFill>
                  <a:srgbClr val="FF0000"/>
                </a:solidFill>
                <a:latin typeface="Meiryo UI" panose="020B0604030504040204" pitchFamily="50" charset="-128"/>
                <a:ea typeface="Meiryo UI" panose="020B0604030504040204" pitchFamily="50" charset="-128"/>
              </a:rPr>
              <a:t>再エネ拡大</a:t>
            </a:r>
            <a:endParaRPr lang="en-US" altLang="ja-JP" dirty="0">
              <a:solidFill>
                <a:srgbClr val="FF0000"/>
              </a:solidFill>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a:t>
            </a:r>
            <a:r>
              <a:rPr lang="ja-JP" altLang="en-US" dirty="0">
                <a:solidFill>
                  <a:srgbClr val="FF0000"/>
                </a:solidFill>
                <a:latin typeface="Meiryo UI" panose="020B0604030504040204" pitchFamily="50" charset="-128"/>
                <a:ea typeface="Meiryo UI" panose="020B0604030504040204" pitchFamily="50" charset="-128"/>
              </a:rPr>
              <a:t>住宅や建築物の省エネ</a:t>
            </a:r>
            <a:r>
              <a:rPr lang="ja-JP" altLang="en-US" dirty="0">
                <a:latin typeface="Meiryo UI" panose="020B0604030504040204" pitchFamily="50" charset="-128"/>
                <a:ea typeface="Meiryo UI" panose="020B0604030504040204" pitchFamily="50" charset="-128"/>
              </a:rPr>
              <a:t>基準への適合義務付け拡大</a:t>
            </a:r>
            <a:endParaRPr lang="en-US" altLang="ja-JP"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2400" b="1" dirty="0">
                <a:solidFill>
                  <a:srgbClr val="0070C0"/>
                </a:solidFill>
                <a:latin typeface="Meiryo UI" panose="020B0604030504040204" pitchFamily="50" charset="-128"/>
                <a:ea typeface="Meiryo UI" panose="020B0604030504040204" pitchFamily="50" charset="-128"/>
              </a:rPr>
              <a:t>■産業・運輸</a:t>
            </a:r>
            <a:endParaRPr lang="en-US" altLang="ja-JP" sz="2400" b="1" dirty="0">
              <a:solidFill>
                <a:srgbClr val="0070C0"/>
              </a:solidFill>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▸水素・蓄電池など重点分野の研究開発及び</a:t>
            </a:r>
            <a:r>
              <a:rPr lang="ja-JP" altLang="en-US" dirty="0">
                <a:solidFill>
                  <a:srgbClr val="FF0000"/>
                </a:solidFill>
                <a:latin typeface="Meiryo UI" panose="020B0604030504040204" pitchFamily="50" charset="-128"/>
                <a:ea typeface="Meiryo UI" panose="020B0604030504040204" pitchFamily="50" charset="-128"/>
              </a:rPr>
              <a:t>社会実装、イノベーション</a:t>
            </a:r>
            <a:r>
              <a:rPr lang="ja-JP" altLang="en-US" dirty="0">
                <a:latin typeface="Meiryo UI" panose="020B0604030504040204" pitchFamily="50" charset="-128"/>
                <a:ea typeface="Meiryo UI" panose="020B0604030504040204" pitchFamily="50" charset="-128"/>
              </a:rPr>
              <a:t>を支援</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a:t>
            </a:r>
            <a:r>
              <a:rPr lang="ja-JP" altLang="en-US" dirty="0">
                <a:solidFill>
                  <a:srgbClr val="FF0000"/>
                </a:solidFill>
                <a:latin typeface="Meiryo UI" panose="020B0604030504040204" pitchFamily="50" charset="-128"/>
                <a:ea typeface="Meiryo UI" panose="020B0604030504040204" pitchFamily="50" charset="-128"/>
              </a:rPr>
              <a:t>データセンターの</a:t>
            </a:r>
            <a:r>
              <a:rPr lang="en-US" altLang="ja-JP" dirty="0">
                <a:solidFill>
                  <a:srgbClr val="FF0000"/>
                </a:solidFill>
                <a:latin typeface="Meiryo UI" panose="020B0604030504040204" pitchFamily="50" charset="-128"/>
                <a:ea typeface="Meiryo UI" panose="020B0604030504040204" pitchFamily="50" charset="-128"/>
              </a:rPr>
              <a:t>30%</a:t>
            </a:r>
            <a:r>
              <a:rPr lang="ja-JP" altLang="en-US" dirty="0">
                <a:solidFill>
                  <a:srgbClr val="FF0000"/>
                </a:solidFill>
                <a:latin typeface="Meiryo UI" panose="020B0604030504040204" pitchFamily="50" charset="-128"/>
                <a:ea typeface="Meiryo UI" panose="020B0604030504040204" pitchFamily="50" charset="-128"/>
              </a:rPr>
              <a:t>以上省エネ</a:t>
            </a:r>
            <a:r>
              <a:rPr lang="ja-JP" altLang="en-US" dirty="0">
                <a:latin typeface="Meiryo UI" panose="020B0604030504040204" pitchFamily="50" charset="-128"/>
                <a:ea typeface="Meiryo UI" panose="020B0604030504040204" pitchFamily="50" charset="-128"/>
              </a:rPr>
              <a:t>に向けた研究開発・実証支援</a:t>
            </a:r>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r>
              <a:rPr lang="ja-JP" altLang="en-US" sz="2400" b="1" dirty="0">
                <a:solidFill>
                  <a:srgbClr val="0070C0"/>
                </a:solidFill>
                <a:latin typeface="Meiryo UI" panose="020B0604030504040204" pitchFamily="50" charset="-128"/>
                <a:ea typeface="Meiryo UI" panose="020B0604030504040204" pitchFamily="50" charset="-128"/>
              </a:rPr>
              <a:t>■</a:t>
            </a:r>
            <a:r>
              <a:rPr lang="ja-JP" altLang="en-US" sz="2400" b="1" dirty="0" smtClean="0">
                <a:solidFill>
                  <a:srgbClr val="0070C0"/>
                </a:solidFill>
                <a:latin typeface="Meiryo UI" panose="020B0604030504040204" pitchFamily="50" charset="-128"/>
                <a:ea typeface="Meiryo UI" panose="020B0604030504040204" pitchFamily="50" charset="-128"/>
              </a:rPr>
              <a:t>分野</a:t>
            </a:r>
            <a:r>
              <a:rPr lang="ja-JP" altLang="en-US" sz="2400" b="1" dirty="0">
                <a:solidFill>
                  <a:srgbClr val="0070C0"/>
                </a:solidFill>
                <a:latin typeface="Meiryo UI" panose="020B0604030504040204" pitchFamily="50" charset="-128"/>
                <a:ea typeface="Meiryo UI" panose="020B0604030504040204" pitchFamily="50" charset="-128"/>
              </a:rPr>
              <a:t>横断</a:t>
            </a:r>
            <a:r>
              <a:rPr lang="ja-JP" altLang="en-US" sz="2400" b="1" dirty="0" smtClean="0">
                <a:solidFill>
                  <a:srgbClr val="0070C0"/>
                </a:solidFill>
                <a:latin typeface="Meiryo UI" panose="020B0604030504040204" pitchFamily="50" charset="-128"/>
                <a:ea typeface="Meiryo UI" panose="020B0604030504040204" pitchFamily="50" charset="-128"/>
              </a:rPr>
              <a:t>的</a:t>
            </a:r>
            <a:r>
              <a:rPr lang="ja-JP" altLang="en-US" sz="2400" b="1" dirty="0">
                <a:solidFill>
                  <a:srgbClr val="0070C0"/>
                </a:solidFill>
                <a:latin typeface="Meiryo UI" panose="020B0604030504040204" pitchFamily="50" charset="-128"/>
                <a:ea typeface="Meiryo UI" panose="020B0604030504040204" pitchFamily="50" charset="-128"/>
              </a:rPr>
              <a:t>取組 </a:t>
            </a:r>
            <a:endParaRPr lang="en-US" altLang="ja-JP" sz="2400" b="1" dirty="0">
              <a:solidFill>
                <a:srgbClr val="0070C0"/>
              </a:solidFill>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a:t>
            </a:r>
            <a:r>
              <a:rPr lang="en-US" altLang="ja-JP" dirty="0">
                <a:latin typeface="Meiryo UI" panose="020B0604030504040204" pitchFamily="50" charset="-128"/>
                <a:ea typeface="Meiryo UI" panose="020B0604030504040204" pitchFamily="50" charset="-128"/>
              </a:rPr>
              <a:t>2030</a:t>
            </a:r>
            <a:r>
              <a:rPr lang="ja-JP" altLang="en-US" dirty="0">
                <a:latin typeface="Meiryo UI" panose="020B0604030504040204" pitchFamily="50" charset="-128"/>
                <a:ea typeface="Meiryo UI" panose="020B0604030504040204" pitchFamily="50" charset="-128"/>
              </a:rPr>
              <a:t>年度までに</a:t>
            </a:r>
            <a:r>
              <a:rPr lang="en-US" altLang="ja-JP" dirty="0">
                <a:solidFill>
                  <a:srgbClr val="FF0000"/>
                </a:solidFill>
                <a:latin typeface="Meiryo UI" panose="020B0604030504040204" pitchFamily="50" charset="-128"/>
                <a:ea typeface="Meiryo UI" panose="020B0604030504040204" pitchFamily="50" charset="-128"/>
              </a:rPr>
              <a:t>100</a:t>
            </a:r>
            <a:r>
              <a:rPr lang="ja-JP" altLang="en-US" dirty="0">
                <a:solidFill>
                  <a:srgbClr val="FF0000"/>
                </a:solidFill>
                <a:latin typeface="Meiryo UI" panose="020B0604030504040204" pitchFamily="50" charset="-128"/>
                <a:ea typeface="Meiryo UI" panose="020B0604030504040204" pitchFamily="50" charset="-128"/>
              </a:rPr>
              <a:t>以上の「脱炭素先行地域」</a:t>
            </a:r>
            <a:r>
              <a:rPr lang="ja-JP" altLang="en-US" dirty="0">
                <a:latin typeface="Meiryo UI" panose="020B0604030504040204" pitchFamily="50" charset="-128"/>
                <a:ea typeface="Meiryo UI" panose="020B0604030504040204" pitchFamily="50" charset="-128"/>
              </a:rPr>
              <a:t>を創出（地域脱炭素ロードマップ）</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▸優れた脱炭素技術等を活用した、</a:t>
            </a:r>
            <a:r>
              <a:rPr lang="ja-JP" altLang="en-US" dirty="0">
                <a:solidFill>
                  <a:srgbClr val="FF0000"/>
                </a:solidFill>
                <a:latin typeface="Meiryo UI" panose="020B0604030504040204" pitchFamily="50" charset="-128"/>
                <a:ea typeface="Meiryo UI" panose="020B0604030504040204" pitchFamily="50" charset="-128"/>
              </a:rPr>
              <a:t>途上国等での排出削減</a:t>
            </a:r>
            <a:endParaRPr lang="en-US" altLang="ja-JP" dirty="0">
              <a:solidFill>
                <a:srgbClr val="FF0000"/>
              </a:solidFill>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A3C172EF-4AC2-456A-9A4D-0F35A483F97A}"/>
              </a:ext>
            </a:extLst>
          </p:cNvPr>
          <p:cNvSpPr txBox="1"/>
          <p:nvPr/>
        </p:nvSpPr>
        <p:spPr>
          <a:xfrm>
            <a:off x="337087" y="1126791"/>
            <a:ext cx="8440615" cy="490134"/>
          </a:xfrm>
          <a:prstGeom prst="rect">
            <a:avLst/>
          </a:prstGeom>
          <a:noFill/>
        </p:spPr>
        <p:txBody>
          <a:bodyPr wrap="square">
            <a:spAutoFit/>
          </a:bodyPr>
          <a:lstStyle/>
          <a:p>
            <a:pPr algn="ctr">
              <a:defRPr/>
            </a:pPr>
            <a:r>
              <a:rPr lang="ja-JP" altLang="en-US" sz="2585" u="sng"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「地球温暖化対策計画」改定</a:t>
            </a:r>
            <a:r>
              <a:rPr lang="ja-JP" altLang="en-US" sz="2585"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585"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2021</a:t>
            </a:r>
            <a:r>
              <a:rPr lang="ja-JP" altLang="en-US" sz="2585"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2585"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2585"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月閣議決定）</a:t>
            </a:r>
            <a:endParaRPr lang="en-US" altLang="ja-JP" sz="2585"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テキスト ボックス 7">
            <a:extLst>
              <a:ext uri="{FF2B5EF4-FFF2-40B4-BE49-F238E27FC236}">
                <a16:creationId xmlns:a16="http://schemas.microsoft.com/office/drawing/2014/main" id="{A3C172EF-4AC2-456A-9A4D-0F35A483F97A}"/>
              </a:ext>
            </a:extLst>
          </p:cNvPr>
          <p:cNvSpPr txBox="1"/>
          <p:nvPr/>
        </p:nvSpPr>
        <p:spPr>
          <a:xfrm>
            <a:off x="977979" y="1778465"/>
            <a:ext cx="8805333" cy="707886"/>
          </a:xfrm>
          <a:prstGeom prst="rect">
            <a:avLst/>
          </a:prstGeom>
          <a:noFill/>
        </p:spPr>
        <p:txBody>
          <a:bodyPr wrap="square">
            <a:spAutoFit/>
          </a:bodyPr>
          <a:lstStyle/>
          <a:p>
            <a:pPr>
              <a:defRPr/>
            </a:pPr>
            <a:r>
              <a:rPr lang="ja-JP" altLang="en-US" sz="2400" b="1"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400" b="1"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2050</a:t>
            </a:r>
            <a:r>
              <a:rPr lang="ja-JP" altLang="en-US" sz="2400" b="1"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年カーボンニュートラル」、</a:t>
            </a:r>
            <a:r>
              <a:rPr lang="en-US" altLang="ja-JP" sz="2400" b="1"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2030</a:t>
            </a:r>
            <a:r>
              <a:rPr lang="ja-JP" altLang="en-US" sz="2400" b="1"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年度</a:t>
            </a:r>
            <a:r>
              <a:rPr lang="en-US" altLang="ja-JP" sz="2400" b="1"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46</a:t>
            </a:r>
            <a:r>
              <a:rPr lang="ja-JP" altLang="en-US" sz="2400" b="1"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％削減目標の実現へ</a:t>
            </a:r>
            <a:endParaRPr lang="en-US" altLang="ja-JP" sz="2400" b="1"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a:defRPr/>
            </a:pPr>
            <a:r>
              <a:rPr lang="en-US" altLang="ja-JP" sz="1600"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※2030</a:t>
            </a:r>
            <a:r>
              <a:rPr lang="ja-JP" altLang="en-US" sz="1600"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年度目標</a:t>
            </a:r>
            <a:r>
              <a:rPr lang="en-US" altLang="ja-JP" sz="1600"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温室効果ガスを</a:t>
            </a:r>
            <a:r>
              <a:rPr lang="en-US" altLang="ja-JP" sz="1600"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2013</a:t>
            </a:r>
            <a:r>
              <a:rPr lang="ja-JP" altLang="en-US" sz="1600"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年度から</a:t>
            </a:r>
            <a:r>
              <a:rPr lang="en-US" altLang="ja-JP" sz="1600"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46%</a:t>
            </a:r>
            <a:r>
              <a:rPr lang="ja-JP" altLang="en-US" sz="1600"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削減、さらに、</a:t>
            </a:r>
            <a:r>
              <a:rPr lang="en-US" altLang="ja-JP" sz="1600"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50</a:t>
            </a:r>
            <a:r>
              <a:rPr lang="ja-JP" altLang="en-US" sz="1600"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rPr>
              <a:t>％の高みに向けて挑戦を続ける</a:t>
            </a:r>
            <a:endParaRPr lang="en-US" altLang="ja-JP" sz="2400" dirty="0">
              <a:solidFill>
                <a:schemeClr val="tx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5"/>
          <p:cNvSpPr>
            <a:spLocks noGrp="1"/>
          </p:cNvSpPr>
          <p:nvPr>
            <p:ph type="title"/>
          </p:nvPr>
        </p:nvSpPr>
        <p:spPr>
          <a:xfrm>
            <a:off x="193530" y="435945"/>
            <a:ext cx="10972800" cy="1066800"/>
          </a:xfrm>
        </p:spPr>
        <p:txBody>
          <a:bodyPr/>
          <a:lstStyle/>
          <a:p>
            <a:r>
              <a:rPr lang="en-US" altLang="ja-JP" dirty="0" smtClean="0"/>
              <a:t>2.</a:t>
            </a:r>
            <a:r>
              <a:rPr lang="ja-JP" altLang="en-US" dirty="0" smtClean="0"/>
              <a:t>カーボンニュートラル</a:t>
            </a:r>
            <a:r>
              <a:rPr lang="ja-JP" altLang="en-US" dirty="0"/>
              <a:t>とは</a:t>
            </a:r>
            <a:r>
              <a:rPr lang="en-US" altLang="ja-JP" dirty="0"/>
              <a:t/>
            </a:r>
            <a:br>
              <a:rPr lang="en-US" altLang="ja-JP" dirty="0"/>
            </a:br>
            <a:endParaRPr lang="ja-JP" altLang="en-US" dirty="0"/>
          </a:p>
        </p:txBody>
      </p:sp>
    </p:spTree>
    <p:extLst>
      <p:ext uri="{BB962C8B-B14F-4D97-AF65-F5344CB8AC3E}">
        <p14:creationId xmlns:p14="http://schemas.microsoft.com/office/powerpoint/2010/main" val="1144316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p:cNvSpPr>
            <a:spLocks noGrp="1"/>
          </p:cNvSpPr>
          <p:nvPr>
            <p:ph type="title"/>
          </p:nvPr>
        </p:nvSpPr>
        <p:spPr>
          <a:xfrm>
            <a:off x="144587" y="524654"/>
            <a:ext cx="7288025" cy="534320"/>
          </a:xfrm>
        </p:spPr>
        <p:txBody>
          <a:bodyPr/>
          <a:lstStyle/>
          <a:p>
            <a:r>
              <a:rPr lang="en-US" altLang="ja-JP" dirty="0" smtClean="0"/>
              <a:t>1.</a:t>
            </a:r>
            <a:r>
              <a:rPr lang="ja-JP" altLang="en-US" dirty="0"/>
              <a:t>地球温暖化の概要と</a:t>
            </a:r>
            <a:r>
              <a:rPr lang="ja-JP" altLang="en-US" dirty="0" smtClean="0"/>
              <a:t>現状</a:t>
            </a:r>
          </a:p>
        </p:txBody>
      </p:sp>
      <p:sp>
        <p:nvSpPr>
          <p:cNvPr id="9221" name="フッター プレースホルダ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kumimoji="0" lang="ja-JP" altLang="en-US" dirty="0"/>
              <a:t>戸田市</a:t>
            </a:r>
          </a:p>
        </p:txBody>
      </p:sp>
      <p:sp>
        <p:nvSpPr>
          <p:cNvPr id="9222" name="スライド番号プレースホルダ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3297CAD0-7F1E-4C80-879A-41EF12FF1A92}" type="slidenum">
              <a:rPr kumimoji="0" lang="ja-JP" altLang="en-US"/>
              <a:pPr eaLnBrk="1" hangingPunct="1"/>
              <a:t>2</a:t>
            </a:fld>
            <a:endParaRPr kumimoji="0" lang="ja-JP" altLang="en-US"/>
          </a:p>
        </p:txBody>
      </p:sp>
      <p:sp>
        <p:nvSpPr>
          <p:cNvPr id="6" name="コンテンツ プレースホルダー 2"/>
          <p:cNvSpPr>
            <a:spLocks noGrp="1"/>
          </p:cNvSpPr>
          <p:nvPr>
            <p:ph idx="1"/>
          </p:nvPr>
        </p:nvSpPr>
        <p:spPr>
          <a:xfrm>
            <a:off x="609600" y="1137600"/>
            <a:ext cx="10972800" cy="5235574"/>
          </a:xfrm>
        </p:spPr>
        <p:txBody>
          <a:bodyPr/>
          <a:lstStyle/>
          <a:p>
            <a:pPr marL="109537" indent="0">
              <a:buNone/>
              <a:defRPr/>
            </a:pPr>
            <a:r>
              <a:rPr lang="ja-JP" altLang="en-US" u="sng" dirty="0">
                <a:latin typeface="Meiryo UI" panose="020B0604030504040204" pitchFamily="50" charset="-128"/>
                <a:ea typeface="Meiryo UI" panose="020B0604030504040204" pitchFamily="50" charset="-128"/>
              </a:rPr>
              <a:t>地球温暖化の</a:t>
            </a:r>
            <a:r>
              <a:rPr lang="ja-JP" altLang="en-US" u="sng" dirty="0" smtClean="0">
                <a:latin typeface="Meiryo UI" panose="020B0604030504040204" pitchFamily="50" charset="-128"/>
                <a:ea typeface="Meiryo UI" panose="020B0604030504040204" pitchFamily="50" charset="-128"/>
              </a:rPr>
              <a:t>しくみ①</a:t>
            </a:r>
            <a:endParaRPr lang="en-US" altLang="ja-JP" u="sng" dirty="0" smtClean="0">
              <a:latin typeface="Meiryo UI" panose="020B0604030504040204" pitchFamily="50" charset="-128"/>
              <a:ea typeface="Meiryo UI" panose="020B0604030504040204" pitchFamily="50" charset="-128"/>
            </a:endParaRPr>
          </a:p>
          <a:p>
            <a:pPr marL="109537" indent="0">
              <a:buNone/>
              <a:defRPr/>
            </a:pPr>
            <a:endParaRPr lang="en-US" altLang="ja-JP" sz="3200" dirty="0" smtClean="0">
              <a:latin typeface="Meiryo UI" panose="020B0604030504040204" pitchFamily="50" charset="-128"/>
              <a:ea typeface="Meiryo UI" panose="020B0604030504040204" pitchFamily="50" charset="-128"/>
            </a:endParaRPr>
          </a:p>
          <a:p>
            <a:pPr marL="109537" indent="0">
              <a:buNone/>
              <a:defRPr/>
            </a:pPr>
            <a:endParaRPr lang="en-US" altLang="ja-JP" sz="3200" dirty="0" smtClean="0"/>
          </a:p>
        </p:txBody>
      </p:sp>
      <p:pic>
        <p:nvPicPr>
          <p:cNvPr id="2" name="図 1"/>
          <p:cNvPicPr>
            <a:picLocks noChangeAspect="1"/>
          </p:cNvPicPr>
          <p:nvPr/>
        </p:nvPicPr>
        <p:blipFill rotWithShape="1">
          <a:blip r:embed="rId3" cstate="print">
            <a:extLst>
              <a:ext uri="{28A0092B-C50C-407E-A947-70E740481C1C}">
                <a14:useLocalDpi xmlns:a14="http://schemas.microsoft.com/office/drawing/2010/main" val="0"/>
              </a:ext>
            </a:extLst>
          </a:blip>
          <a:srcRect l="5941" t="18899" r="61386" b="62201"/>
          <a:stretch/>
        </p:blipFill>
        <p:spPr>
          <a:xfrm>
            <a:off x="8735846" y="654809"/>
            <a:ext cx="3296928" cy="2596670"/>
          </a:xfrm>
          <a:prstGeom prst="rect">
            <a:avLst/>
          </a:prstGeom>
        </p:spPr>
      </p:pic>
      <p:pic>
        <p:nvPicPr>
          <p:cNvPr id="4" name="図 3"/>
          <p:cNvPicPr>
            <a:picLocks noChangeAspect="1"/>
          </p:cNvPicPr>
          <p:nvPr/>
        </p:nvPicPr>
        <p:blipFill rotWithShape="1">
          <a:blip r:embed="rId4" cstate="print">
            <a:extLst>
              <a:ext uri="{28A0092B-C50C-407E-A947-70E740481C1C}">
                <a14:useLocalDpi xmlns:a14="http://schemas.microsoft.com/office/drawing/2010/main" val="0"/>
              </a:ext>
            </a:extLst>
          </a:blip>
          <a:srcRect l="28951" t="31733" r="30047" b="53428"/>
          <a:stretch/>
        </p:blipFill>
        <p:spPr>
          <a:xfrm>
            <a:off x="609600" y="3734270"/>
            <a:ext cx="10814992" cy="2813993"/>
          </a:xfrm>
          <a:prstGeom prst="rect">
            <a:avLst/>
          </a:prstGeom>
        </p:spPr>
      </p:pic>
      <p:sp>
        <p:nvSpPr>
          <p:cNvPr id="9220" name="雲 9219"/>
          <p:cNvSpPr/>
          <p:nvPr/>
        </p:nvSpPr>
        <p:spPr>
          <a:xfrm>
            <a:off x="5346166" y="4654189"/>
            <a:ext cx="1728192" cy="484871"/>
          </a:xfrm>
          <a:prstGeom prst="clou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屈折矢印 15"/>
          <p:cNvSpPr/>
          <p:nvPr/>
        </p:nvSpPr>
        <p:spPr>
          <a:xfrm rot="18985942" flipH="1">
            <a:off x="4757635" y="1634145"/>
            <a:ext cx="3620863" cy="2484033"/>
          </a:xfrm>
          <a:prstGeom prst="bentUpArrow">
            <a:avLst>
              <a:gd name="adj1" fmla="val 10046"/>
              <a:gd name="adj2" fmla="val 16586"/>
              <a:gd name="adj3" fmla="val 50000"/>
            </a:avLst>
          </a:prstGeom>
          <a:solidFill>
            <a:schemeClr val="accent3">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23" name="右矢印 9222"/>
          <p:cNvSpPr/>
          <p:nvPr/>
        </p:nvSpPr>
        <p:spPr>
          <a:xfrm rot="8017248">
            <a:off x="6704553" y="3431484"/>
            <a:ext cx="3284591" cy="1942031"/>
          </a:xfrm>
          <a:prstGeom prst="rightArrow">
            <a:avLst/>
          </a:prstGeom>
          <a:solidFill>
            <a:schemeClr val="accent3">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7306207" y="3420472"/>
            <a:ext cx="2151586" cy="400110"/>
          </a:xfrm>
          <a:prstGeom prst="rect">
            <a:avLst/>
          </a:prstGeom>
          <a:solidFill>
            <a:schemeClr val="bg1"/>
          </a:solidFill>
          <a:ln>
            <a:solidFill>
              <a:srgbClr val="FF9966"/>
            </a:solidFill>
          </a:ln>
        </p:spPr>
        <p:txBody>
          <a:bodyPr wrap="square" rtlCol="0">
            <a:spAutoFit/>
          </a:bodyPr>
          <a:lstStyle/>
          <a:p>
            <a:pPr algn="ctr"/>
            <a:r>
              <a:rPr lang="ja-JP" altLang="en-US" sz="2000" dirty="0">
                <a:latin typeface="Meiryo UI" panose="020B0604030504040204" pitchFamily="50" charset="-128"/>
                <a:ea typeface="Meiryo UI" panose="020B0604030504040204" pitchFamily="50" charset="-128"/>
              </a:rPr>
              <a:t>太陽光エネルギー</a:t>
            </a:r>
          </a:p>
        </p:txBody>
      </p:sp>
      <p:sp>
        <p:nvSpPr>
          <p:cNvPr id="40" name="吹き出し: 四角形 8">
            <a:extLst>
              <a:ext uri="{FF2B5EF4-FFF2-40B4-BE49-F238E27FC236}">
                <a16:creationId xmlns:a16="http://schemas.microsoft.com/office/drawing/2014/main" id="{3014CE5F-BC7E-48F3-80A8-37ECCE4DA9EC}"/>
              </a:ext>
            </a:extLst>
          </p:cNvPr>
          <p:cNvSpPr/>
          <p:nvPr/>
        </p:nvSpPr>
        <p:spPr>
          <a:xfrm>
            <a:off x="8890090" y="5024791"/>
            <a:ext cx="1595536" cy="824613"/>
          </a:xfrm>
          <a:prstGeom prst="wedgeRectCallout">
            <a:avLst>
              <a:gd name="adj1" fmla="val -46935"/>
              <a:gd name="adj2" fmla="val -5611"/>
            </a:avLst>
          </a:prstGeom>
          <a:ln>
            <a:solidFill>
              <a:schemeClr val="accent4"/>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000" dirty="0">
                <a:latin typeface="Meiryo UI" panose="020B0604030504040204" pitchFamily="50" charset="-128"/>
                <a:ea typeface="Meiryo UI" panose="020B0604030504040204" pitchFamily="50" charset="-128"/>
              </a:rPr>
              <a:t>約</a:t>
            </a:r>
            <a:r>
              <a:rPr lang="en-US" altLang="ja-JP" sz="2000" dirty="0">
                <a:latin typeface="Meiryo UI" panose="020B0604030504040204" pitchFamily="50" charset="-128"/>
                <a:ea typeface="Meiryo UI" panose="020B0604030504040204" pitchFamily="50" charset="-128"/>
              </a:rPr>
              <a:t>7</a:t>
            </a:r>
            <a:r>
              <a:rPr lang="ja-JP" altLang="en-US" sz="2000" dirty="0">
                <a:latin typeface="Meiryo UI" panose="020B0604030504040204" pitchFamily="50" charset="-128"/>
                <a:ea typeface="Meiryo UI" panose="020B0604030504040204" pitchFamily="50" charset="-128"/>
              </a:rPr>
              <a:t>割が海や陸地に吸収</a:t>
            </a:r>
            <a:endParaRPr kumimoji="1" lang="ja-JP" altLang="en-US" dirty="0">
              <a:latin typeface="Meiryo UI" panose="020B0604030504040204" pitchFamily="50" charset="-128"/>
              <a:ea typeface="Meiryo UI" panose="020B0604030504040204" pitchFamily="50" charset="-128"/>
            </a:endParaRPr>
          </a:p>
        </p:txBody>
      </p:sp>
      <p:sp>
        <p:nvSpPr>
          <p:cNvPr id="42" name="吹き出し: 四角形 8">
            <a:extLst>
              <a:ext uri="{FF2B5EF4-FFF2-40B4-BE49-F238E27FC236}">
                <a16:creationId xmlns:a16="http://schemas.microsoft.com/office/drawing/2014/main" id="{3014CE5F-BC7E-48F3-80A8-37ECCE4DA9EC}"/>
              </a:ext>
            </a:extLst>
          </p:cNvPr>
          <p:cNvSpPr/>
          <p:nvPr/>
        </p:nvSpPr>
        <p:spPr>
          <a:xfrm>
            <a:off x="3176912" y="4637291"/>
            <a:ext cx="1957388" cy="1057275"/>
          </a:xfrm>
          <a:prstGeom prst="wedgeRectCallout">
            <a:avLst>
              <a:gd name="adj1" fmla="val 16375"/>
              <a:gd name="adj2" fmla="val -28891"/>
            </a:avLst>
          </a:prstGeom>
          <a:ln>
            <a:solidFill>
              <a:schemeClr val="accent4"/>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000" dirty="0">
                <a:latin typeface="Meiryo UI" panose="020B0604030504040204" pitchFamily="50" charset="-128"/>
                <a:ea typeface="Meiryo UI" panose="020B0604030504040204" pitchFamily="50" charset="-128"/>
              </a:rPr>
              <a:t>約</a:t>
            </a:r>
            <a:r>
              <a:rPr lang="en-US" altLang="ja-JP" sz="2000" dirty="0">
                <a:latin typeface="Meiryo UI" panose="020B0604030504040204" pitchFamily="50" charset="-128"/>
                <a:ea typeface="Meiryo UI" panose="020B0604030504040204" pitchFamily="50" charset="-128"/>
              </a:rPr>
              <a:t>3</a:t>
            </a:r>
            <a:r>
              <a:rPr lang="ja-JP" altLang="en-US" sz="2000" dirty="0">
                <a:latin typeface="Meiryo UI" panose="020B0604030504040204" pitchFamily="50" charset="-128"/>
                <a:ea typeface="Meiryo UI" panose="020B0604030504040204" pitchFamily="50" charset="-128"/>
              </a:rPr>
              <a:t>割は雲や雪</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などに反射されて</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宇宙に</a:t>
            </a:r>
            <a:endParaRPr kumimoji="1" lang="ja-JP" altLang="en-US" sz="2000" dirty="0">
              <a:latin typeface="Meiryo UI" panose="020B0604030504040204" pitchFamily="50" charset="-128"/>
              <a:ea typeface="Meiryo UI" panose="020B0604030504040204" pitchFamily="50" charset="-128"/>
            </a:endParaRPr>
          </a:p>
        </p:txBody>
      </p:sp>
      <p:sp>
        <p:nvSpPr>
          <p:cNvPr id="45" name="角丸四角形 44"/>
          <p:cNvSpPr/>
          <p:nvPr/>
        </p:nvSpPr>
        <p:spPr>
          <a:xfrm>
            <a:off x="2631743" y="2153158"/>
            <a:ext cx="3257549" cy="657225"/>
          </a:xfrm>
          <a:prstGeom prst="roundRect">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ja-JP" altLang="en-US" sz="2000" dirty="0">
                <a:solidFill>
                  <a:schemeClr val="dk1"/>
                </a:solidFill>
                <a:latin typeface="Meiryo UI" panose="020B0604030504040204" pitchFamily="50" charset="-128"/>
                <a:ea typeface="Meiryo UI" panose="020B0604030504040204" pitchFamily="50" charset="-128"/>
              </a:rPr>
              <a:t>吸収されたエネルギーは</a:t>
            </a:r>
            <a:endParaRPr lang="en-US" altLang="ja-JP" sz="2000" dirty="0">
              <a:solidFill>
                <a:schemeClr val="dk1"/>
              </a:solidFill>
              <a:latin typeface="Meiryo UI" panose="020B0604030504040204" pitchFamily="50" charset="-128"/>
              <a:ea typeface="Meiryo UI" panose="020B0604030504040204" pitchFamily="50" charset="-128"/>
            </a:endParaRPr>
          </a:p>
          <a:p>
            <a:pPr algn="ctr"/>
            <a:r>
              <a:rPr lang="ja-JP" altLang="en-US" sz="2000" dirty="0">
                <a:solidFill>
                  <a:schemeClr val="dk1"/>
                </a:solidFill>
                <a:latin typeface="Meiryo UI" panose="020B0604030504040204" pitchFamily="50" charset="-128"/>
                <a:ea typeface="Meiryo UI" panose="020B0604030504040204" pitchFamily="50" charset="-128"/>
              </a:rPr>
              <a:t>大気へと放たれ、宇宙へ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heel(1)">
                                      <p:cBhvr>
                                        <p:cTn id="7" dur="2000"/>
                                        <p:tgtEl>
                                          <p:spTgt spid="16"/>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9223"/>
                                        </p:tgtEl>
                                        <p:attrNameLst>
                                          <p:attrName>style.visibility</p:attrName>
                                        </p:attrNameLst>
                                      </p:cBhvr>
                                      <p:to>
                                        <p:strVal val="visible"/>
                                      </p:to>
                                    </p:set>
                                    <p:animEffect transition="in" filter="wheel(1)">
                                      <p:cBhvr>
                                        <p:cTn id="10" dur="2000"/>
                                        <p:tgtEl>
                                          <p:spTgt spid="9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92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フッター プレースホルダ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kumimoji="0" lang="ja-JP" altLang="en-US" dirty="0"/>
              <a:t>戸田市</a:t>
            </a:r>
          </a:p>
        </p:txBody>
      </p:sp>
      <p:sp>
        <p:nvSpPr>
          <p:cNvPr id="9222" name="スライド番号プレースホルダ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3297CAD0-7F1E-4C80-879A-41EF12FF1A92}" type="slidenum">
              <a:rPr kumimoji="0" lang="ja-JP" altLang="en-US"/>
              <a:pPr eaLnBrk="1" hangingPunct="1"/>
              <a:t>3</a:t>
            </a:fld>
            <a:endParaRPr kumimoji="0" lang="ja-JP" altLang="en-US"/>
          </a:p>
        </p:txBody>
      </p:sp>
      <p:sp>
        <p:nvSpPr>
          <p:cNvPr id="6" name="コンテンツ プレースホルダー 2"/>
          <p:cNvSpPr>
            <a:spLocks noGrp="1"/>
          </p:cNvSpPr>
          <p:nvPr>
            <p:ph idx="1"/>
          </p:nvPr>
        </p:nvSpPr>
        <p:spPr>
          <a:xfrm>
            <a:off x="609600" y="1124744"/>
            <a:ext cx="10972800" cy="5449094"/>
          </a:xfrm>
        </p:spPr>
        <p:txBody>
          <a:bodyPr/>
          <a:lstStyle/>
          <a:p>
            <a:pPr marL="109537" indent="0">
              <a:buNone/>
              <a:defRPr/>
            </a:pPr>
            <a:r>
              <a:rPr lang="ja-JP" altLang="en-US" u="sng" dirty="0">
                <a:latin typeface="Meiryo UI" panose="020B0604030504040204" pitchFamily="50" charset="-128"/>
                <a:ea typeface="Meiryo UI" panose="020B0604030504040204" pitchFamily="50" charset="-128"/>
              </a:rPr>
              <a:t>地球温暖化の</a:t>
            </a:r>
            <a:r>
              <a:rPr lang="ja-JP" altLang="en-US" u="sng" dirty="0" smtClean="0">
                <a:latin typeface="Meiryo UI" panose="020B0604030504040204" pitchFamily="50" charset="-128"/>
                <a:ea typeface="Meiryo UI" panose="020B0604030504040204" pitchFamily="50" charset="-128"/>
              </a:rPr>
              <a:t>しくみ②</a:t>
            </a:r>
            <a:endParaRPr lang="en-US" altLang="ja-JP" u="sng" dirty="0" smtClean="0">
              <a:latin typeface="Meiryo UI" panose="020B0604030504040204" pitchFamily="50" charset="-128"/>
              <a:ea typeface="Meiryo UI" panose="020B0604030504040204" pitchFamily="50" charset="-128"/>
            </a:endParaRPr>
          </a:p>
          <a:p>
            <a:pPr marL="109537" indent="0">
              <a:buNone/>
              <a:defRPr/>
            </a:pPr>
            <a:endParaRPr lang="en-US" altLang="ja-JP" sz="3200" dirty="0" smtClean="0">
              <a:latin typeface="Meiryo UI" panose="020B0604030504040204" pitchFamily="50" charset="-128"/>
              <a:ea typeface="Meiryo UI" panose="020B0604030504040204" pitchFamily="50" charset="-128"/>
            </a:endParaRPr>
          </a:p>
          <a:p>
            <a:pPr marL="109537" indent="0">
              <a:buNone/>
              <a:defRPr/>
            </a:pPr>
            <a:endParaRPr lang="en-US" altLang="ja-JP" sz="3200" dirty="0" smtClean="0"/>
          </a:p>
        </p:txBody>
      </p:sp>
      <p:pic>
        <p:nvPicPr>
          <p:cNvPr id="2" name="図 1"/>
          <p:cNvPicPr>
            <a:picLocks noChangeAspect="1"/>
          </p:cNvPicPr>
          <p:nvPr/>
        </p:nvPicPr>
        <p:blipFill rotWithShape="1">
          <a:blip r:embed="rId3" cstate="print">
            <a:extLst>
              <a:ext uri="{28A0092B-C50C-407E-A947-70E740481C1C}">
                <a14:useLocalDpi xmlns:a14="http://schemas.microsoft.com/office/drawing/2010/main" val="0"/>
              </a:ext>
            </a:extLst>
          </a:blip>
          <a:srcRect l="5941" t="18899" r="61386" b="62201"/>
          <a:stretch/>
        </p:blipFill>
        <p:spPr>
          <a:xfrm>
            <a:off x="8626489" y="696494"/>
            <a:ext cx="3296928" cy="2596670"/>
          </a:xfrm>
          <a:prstGeom prst="rect">
            <a:avLst/>
          </a:prstGeom>
        </p:spPr>
      </p:pic>
      <p:pic>
        <p:nvPicPr>
          <p:cNvPr id="14" name="図 13"/>
          <p:cNvPicPr>
            <a:picLocks noChangeAspect="1"/>
          </p:cNvPicPr>
          <p:nvPr/>
        </p:nvPicPr>
        <p:blipFill rotWithShape="1">
          <a:blip r:embed="rId4" cstate="print">
            <a:extLst>
              <a:ext uri="{28A0092B-C50C-407E-A947-70E740481C1C}">
                <a14:useLocalDpi xmlns:a14="http://schemas.microsoft.com/office/drawing/2010/main" val="0"/>
              </a:ext>
            </a:extLst>
          </a:blip>
          <a:srcRect l="35094" t="23211" r="44512" b="47389"/>
          <a:stretch/>
        </p:blipFill>
        <p:spPr>
          <a:xfrm rot="5400000" flipV="1">
            <a:off x="5049860" y="-183389"/>
            <a:ext cx="2092278" cy="11154757"/>
          </a:xfrm>
          <a:prstGeom prst="rect">
            <a:avLst/>
          </a:prstGeom>
        </p:spPr>
      </p:pic>
      <p:sp>
        <p:nvSpPr>
          <p:cNvPr id="9223" name="右矢印 9222"/>
          <p:cNvSpPr/>
          <p:nvPr/>
        </p:nvSpPr>
        <p:spPr>
          <a:xfrm rot="8017248">
            <a:off x="6328883" y="3395000"/>
            <a:ext cx="3284591" cy="1552556"/>
          </a:xfrm>
          <a:prstGeom prst="rightArrow">
            <a:avLst/>
          </a:prstGeom>
          <a:solidFill>
            <a:schemeClr val="accent3">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7314197" y="3454321"/>
            <a:ext cx="2151586" cy="400110"/>
          </a:xfrm>
          <a:prstGeom prst="rect">
            <a:avLst/>
          </a:prstGeom>
          <a:solidFill>
            <a:schemeClr val="bg1"/>
          </a:solidFill>
          <a:ln>
            <a:solidFill>
              <a:srgbClr val="FF9966"/>
            </a:solidFill>
          </a:ln>
        </p:spPr>
        <p:txBody>
          <a:bodyPr wrap="square" rtlCol="0">
            <a:spAutoFit/>
          </a:bodyPr>
          <a:lstStyle/>
          <a:p>
            <a:pPr algn="ctr"/>
            <a:r>
              <a:rPr lang="ja-JP" altLang="en-US" sz="2000" dirty="0">
                <a:latin typeface="Meiryo UI" panose="020B0604030504040204" pitchFamily="50" charset="-128"/>
                <a:ea typeface="Meiryo UI" panose="020B0604030504040204" pitchFamily="50" charset="-128"/>
              </a:rPr>
              <a:t>太陽光エネルギー</a:t>
            </a:r>
          </a:p>
        </p:txBody>
      </p:sp>
      <p:sp>
        <p:nvSpPr>
          <p:cNvPr id="3" name="雲 2"/>
          <p:cNvSpPr/>
          <p:nvPr/>
        </p:nvSpPr>
        <p:spPr>
          <a:xfrm>
            <a:off x="1842784" y="5540085"/>
            <a:ext cx="1296144" cy="648072"/>
          </a:xfrm>
          <a:prstGeom prst="clou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CO2</a:t>
            </a:r>
            <a:endParaRPr kumimoji="1" lang="ja-JP" altLang="en-US" dirty="0">
              <a:solidFill>
                <a:schemeClr val="tx1"/>
              </a:solidFill>
            </a:endParaRPr>
          </a:p>
        </p:txBody>
      </p:sp>
      <p:sp>
        <p:nvSpPr>
          <p:cNvPr id="18" name="雲 17"/>
          <p:cNvSpPr/>
          <p:nvPr/>
        </p:nvSpPr>
        <p:spPr>
          <a:xfrm>
            <a:off x="3090693" y="4847339"/>
            <a:ext cx="1296144" cy="648072"/>
          </a:xfrm>
          <a:prstGeom prst="clou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CO2</a:t>
            </a:r>
            <a:endParaRPr kumimoji="1" lang="ja-JP" altLang="en-US" dirty="0">
              <a:solidFill>
                <a:schemeClr val="tx1"/>
              </a:solidFill>
            </a:endParaRPr>
          </a:p>
        </p:txBody>
      </p:sp>
      <p:sp>
        <p:nvSpPr>
          <p:cNvPr id="19" name="雲 18"/>
          <p:cNvSpPr/>
          <p:nvPr/>
        </p:nvSpPr>
        <p:spPr>
          <a:xfrm>
            <a:off x="6516103" y="5512776"/>
            <a:ext cx="1296144" cy="648072"/>
          </a:xfrm>
          <a:prstGeom prst="clou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CO2</a:t>
            </a:r>
            <a:endParaRPr kumimoji="1" lang="ja-JP" altLang="en-US" dirty="0">
              <a:solidFill>
                <a:schemeClr val="tx1"/>
              </a:solidFill>
            </a:endParaRPr>
          </a:p>
        </p:txBody>
      </p:sp>
      <p:sp>
        <p:nvSpPr>
          <p:cNvPr id="7" name="爆発 2 6"/>
          <p:cNvSpPr/>
          <p:nvPr/>
        </p:nvSpPr>
        <p:spPr>
          <a:xfrm>
            <a:off x="2579682" y="1877733"/>
            <a:ext cx="6002312" cy="1361535"/>
          </a:xfrm>
          <a:prstGeom prst="irregularSeal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rgbClr val="FF0000"/>
                </a:solidFill>
              </a:rPr>
              <a:t>地球温暖化</a:t>
            </a:r>
            <a:endParaRPr kumimoji="1" lang="ja-JP" altLang="en-US" sz="3600" dirty="0">
              <a:solidFill>
                <a:srgbClr val="FF0000"/>
              </a:solidFill>
            </a:endParaRPr>
          </a:p>
        </p:txBody>
      </p:sp>
      <p:sp>
        <p:nvSpPr>
          <p:cNvPr id="8" name="テキスト ボックス 7"/>
          <p:cNvSpPr txBox="1"/>
          <p:nvPr/>
        </p:nvSpPr>
        <p:spPr>
          <a:xfrm>
            <a:off x="394338" y="3454321"/>
            <a:ext cx="4104009" cy="923330"/>
          </a:xfrm>
          <a:prstGeom prst="rect">
            <a:avLst/>
          </a:prstGeom>
          <a:solidFill>
            <a:schemeClr val="accent1">
              <a:lumMod val="60000"/>
              <a:lumOff val="40000"/>
            </a:schemeClr>
          </a:solidFill>
        </p:spPr>
        <p:txBody>
          <a:bodyPr wrap="none" rtlCol="0">
            <a:spAutoFit/>
          </a:bodyPr>
          <a:lstStyle/>
          <a:p>
            <a:pPr algn="ctr"/>
            <a:r>
              <a:rPr lang="ja-JP" altLang="en-US" b="1" dirty="0">
                <a:latin typeface="Meiryo UI" panose="020B0604030504040204" pitchFamily="50" charset="-128"/>
                <a:ea typeface="Meiryo UI" panose="020B0604030504040204" pitchFamily="50" charset="-128"/>
              </a:rPr>
              <a:t>二酸化炭素や水蒸気などの温室効果ガス</a:t>
            </a:r>
            <a:endParaRPr lang="en-US" altLang="ja-JP" b="1" dirty="0">
              <a:latin typeface="Meiryo UI" panose="020B0604030504040204" pitchFamily="50" charset="-128"/>
              <a:ea typeface="Meiryo UI" panose="020B0604030504040204" pitchFamily="50" charset="-128"/>
            </a:endParaRPr>
          </a:p>
          <a:p>
            <a:pPr algn="ctr"/>
            <a:r>
              <a:rPr lang="ja-JP" altLang="en-US" b="1" dirty="0">
                <a:latin typeface="Meiryo UI" panose="020B0604030504040204" pitchFamily="50" charset="-128"/>
                <a:ea typeface="Meiryo UI" panose="020B0604030504040204" pitchFamily="50" charset="-128"/>
              </a:rPr>
              <a:t>熱を宇宙に逃げにくくすることで</a:t>
            </a:r>
          </a:p>
          <a:p>
            <a:pPr algn="ctr"/>
            <a:r>
              <a:rPr lang="ja-JP" altLang="en-US" b="1" dirty="0">
                <a:latin typeface="Meiryo UI" panose="020B0604030504040204" pitchFamily="50" charset="-128"/>
                <a:ea typeface="Meiryo UI" panose="020B0604030504040204" pitchFamily="50" charset="-128"/>
              </a:rPr>
              <a:t>地球の平均気温を約</a:t>
            </a:r>
            <a:r>
              <a:rPr lang="en-US" altLang="ja-JP" b="1" dirty="0">
                <a:latin typeface="Meiryo UI" panose="020B0604030504040204" pitchFamily="50" charset="-128"/>
                <a:ea typeface="Meiryo UI" panose="020B0604030504040204" pitchFamily="50" charset="-128"/>
              </a:rPr>
              <a:t>14℃</a:t>
            </a:r>
            <a:r>
              <a:rPr lang="ja-JP" altLang="en-US" b="1" dirty="0">
                <a:latin typeface="Meiryo UI" panose="020B0604030504040204" pitchFamily="50" charset="-128"/>
                <a:ea typeface="Meiryo UI" panose="020B0604030504040204" pitchFamily="50" charset="-128"/>
              </a:rPr>
              <a:t>に保つ</a:t>
            </a:r>
          </a:p>
        </p:txBody>
      </p:sp>
      <p:sp>
        <p:nvSpPr>
          <p:cNvPr id="23" name="雲 22"/>
          <p:cNvSpPr/>
          <p:nvPr/>
        </p:nvSpPr>
        <p:spPr>
          <a:xfrm>
            <a:off x="4499407" y="5521598"/>
            <a:ext cx="1296144" cy="648072"/>
          </a:xfrm>
          <a:prstGeom prst="clou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CO2</a:t>
            </a:r>
            <a:endParaRPr kumimoji="1" lang="ja-JP" altLang="en-US" dirty="0">
              <a:solidFill>
                <a:schemeClr val="tx1"/>
              </a:solidFill>
            </a:endParaRPr>
          </a:p>
        </p:txBody>
      </p:sp>
      <p:sp>
        <p:nvSpPr>
          <p:cNvPr id="24" name="雲 23"/>
          <p:cNvSpPr/>
          <p:nvPr/>
        </p:nvSpPr>
        <p:spPr>
          <a:xfrm>
            <a:off x="9253431" y="5584908"/>
            <a:ext cx="1296144" cy="648072"/>
          </a:xfrm>
          <a:prstGeom prst="clou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CO2</a:t>
            </a:r>
            <a:endParaRPr kumimoji="1" lang="ja-JP" altLang="en-US" dirty="0">
              <a:solidFill>
                <a:schemeClr val="tx1"/>
              </a:solidFill>
            </a:endParaRPr>
          </a:p>
        </p:txBody>
      </p:sp>
      <p:sp>
        <p:nvSpPr>
          <p:cNvPr id="25" name="雲 24"/>
          <p:cNvSpPr/>
          <p:nvPr/>
        </p:nvSpPr>
        <p:spPr>
          <a:xfrm>
            <a:off x="8207368" y="5108064"/>
            <a:ext cx="1296144" cy="648072"/>
          </a:xfrm>
          <a:prstGeom prst="clou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CO2</a:t>
            </a:r>
            <a:endParaRPr kumimoji="1" lang="ja-JP" altLang="en-US" dirty="0">
              <a:solidFill>
                <a:schemeClr val="tx1"/>
              </a:solidFill>
            </a:endParaRPr>
          </a:p>
        </p:txBody>
      </p:sp>
      <p:sp>
        <p:nvSpPr>
          <p:cNvPr id="26" name="雲 25"/>
          <p:cNvSpPr/>
          <p:nvPr/>
        </p:nvSpPr>
        <p:spPr>
          <a:xfrm>
            <a:off x="5124469" y="4571686"/>
            <a:ext cx="1296144" cy="648072"/>
          </a:xfrm>
          <a:prstGeom prst="clou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CO2</a:t>
            </a:r>
            <a:endParaRPr kumimoji="1" lang="ja-JP" altLang="en-US" dirty="0">
              <a:solidFill>
                <a:schemeClr val="tx1"/>
              </a:solidFill>
            </a:endParaRPr>
          </a:p>
        </p:txBody>
      </p:sp>
      <p:sp>
        <p:nvSpPr>
          <p:cNvPr id="20" name="タイトル 1"/>
          <p:cNvSpPr txBox="1">
            <a:spLocks/>
          </p:cNvSpPr>
          <p:nvPr/>
        </p:nvSpPr>
        <p:spPr bwMode="auto">
          <a:xfrm>
            <a:off x="146784" y="549074"/>
            <a:ext cx="7288025" cy="53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4000" kern="1200">
                <a:solidFill>
                  <a:schemeClr val="tx2"/>
                </a:solidFill>
                <a:latin typeface="+mj-lt"/>
                <a:ea typeface="+mj-ea"/>
                <a:cs typeface="+mj-cs"/>
              </a:defRPr>
            </a:lvl1pPr>
            <a:lvl2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2pPr>
            <a:lvl3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3pPr>
            <a:lvl4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4pPr>
            <a:lvl5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5pPr>
            <a:lvl6pPr marL="457200" algn="l" rtl="0" fontAlgn="base">
              <a:spcBef>
                <a:spcPct val="0"/>
              </a:spcBef>
              <a:spcAft>
                <a:spcPct val="0"/>
              </a:spcAft>
              <a:defRPr kumimoji="1" sz="4000">
                <a:solidFill>
                  <a:schemeClr val="tx2"/>
                </a:solidFill>
                <a:latin typeface="Trebuchet MS" pitchFamily="34" charset="0"/>
                <a:ea typeface="HGｺﾞｼｯｸM" pitchFamily="49" charset="-128"/>
              </a:defRPr>
            </a:lvl6pPr>
            <a:lvl7pPr marL="914400" algn="l" rtl="0" fontAlgn="base">
              <a:spcBef>
                <a:spcPct val="0"/>
              </a:spcBef>
              <a:spcAft>
                <a:spcPct val="0"/>
              </a:spcAft>
              <a:defRPr kumimoji="1" sz="4000">
                <a:solidFill>
                  <a:schemeClr val="tx2"/>
                </a:solidFill>
                <a:latin typeface="Trebuchet MS" pitchFamily="34" charset="0"/>
                <a:ea typeface="HGｺﾞｼｯｸM" pitchFamily="49" charset="-128"/>
              </a:defRPr>
            </a:lvl7pPr>
            <a:lvl8pPr marL="1371600" algn="l" rtl="0" fontAlgn="base">
              <a:spcBef>
                <a:spcPct val="0"/>
              </a:spcBef>
              <a:spcAft>
                <a:spcPct val="0"/>
              </a:spcAft>
              <a:defRPr kumimoji="1" sz="4000">
                <a:solidFill>
                  <a:schemeClr val="tx2"/>
                </a:solidFill>
                <a:latin typeface="Trebuchet MS" pitchFamily="34" charset="0"/>
                <a:ea typeface="HGｺﾞｼｯｸM" pitchFamily="49" charset="-128"/>
              </a:defRPr>
            </a:lvl8pPr>
            <a:lvl9pPr marL="1828800" algn="l" rtl="0" fontAlgn="base">
              <a:spcBef>
                <a:spcPct val="0"/>
              </a:spcBef>
              <a:spcAft>
                <a:spcPct val="0"/>
              </a:spcAft>
              <a:defRPr kumimoji="1" sz="4000">
                <a:solidFill>
                  <a:schemeClr val="tx2"/>
                </a:solidFill>
                <a:latin typeface="Trebuchet MS" pitchFamily="34" charset="0"/>
                <a:ea typeface="HGｺﾞｼｯｸM" pitchFamily="49" charset="-128"/>
              </a:defRPr>
            </a:lvl9pPr>
          </a:lstStyle>
          <a:p>
            <a:r>
              <a:rPr lang="en-US" altLang="ja-JP" smtClean="0"/>
              <a:t>1.</a:t>
            </a:r>
            <a:r>
              <a:rPr lang="ja-JP" altLang="en-US" smtClean="0"/>
              <a:t>地球温暖化の概要と現状</a:t>
            </a:r>
            <a:endParaRPr lang="ja-JP" altLang="en-US" dirty="0" smtClean="0"/>
          </a:p>
        </p:txBody>
      </p:sp>
    </p:spTree>
    <p:extLst>
      <p:ext uri="{BB962C8B-B14F-4D97-AF65-F5344CB8AC3E}">
        <p14:creationId xmlns:p14="http://schemas.microsoft.com/office/powerpoint/2010/main" val="590418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ppt_x</p:attrName>
                                        </p:attrNameLst>
                                      </p:cBhvr>
                                      <p:tavLst>
                                        <p:tav tm="0">
                                          <p:val>
                                            <p:strVal val="#ppt_x"/>
                                          </p:val>
                                        </p:tav>
                                        <p:tav tm="100000">
                                          <p:val>
                                            <p:strVal val="#ppt_x"/>
                                          </p:val>
                                        </p:tav>
                                      </p:tavLst>
                                    </p:anim>
                                    <p:anim calcmode="lin" valueType="num">
                                      <p:cBhvr>
                                        <p:cTn id="24" dur="1000" fill="hold"/>
                                        <p:tgtEl>
                                          <p:spTgt spid="2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7" grpId="0" animBg="1"/>
      <p:bldP spid="23" grpId="0" animBg="1"/>
      <p:bldP spid="25" grpId="0" animBg="1"/>
      <p:bldP spid="2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2996952"/>
            <a:ext cx="10972800" cy="3576886"/>
          </a:xfrm>
        </p:spPr>
        <p:txBody>
          <a:bodyPr/>
          <a:lstStyle/>
          <a:p>
            <a:pPr marL="109537" indent="0">
              <a:buNone/>
            </a:pPr>
            <a:endParaRPr kumimoji="1" lang="en-US" altLang="ja-JP" dirty="0" smtClean="0"/>
          </a:p>
          <a:p>
            <a:pPr marL="109537" indent="0">
              <a:buNone/>
            </a:pPr>
            <a:endParaRPr lang="en-US" altLang="ja-JP" dirty="0"/>
          </a:p>
          <a:p>
            <a:pPr marL="109537" indent="0">
              <a:buNone/>
            </a:pPr>
            <a:endParaRPr kumimoji="1" lang="en-US" altLang="ja-JP" dirty="0" smtClean="0"/>
          </a:p>
          <a:p>
            <a:pPr marL="109537" indent="0" eaLnBrk="1" hangingPunct="1">
              <a:lnSpc>
                <a:spcPts val="3692"/>
              </a:lnSpc>
              <a:buNone/>
            </a:pPr>
            <a:r>
              <a:rPr lang="ja-JP" altLang="en-US" dirty="0">
                <a:solidFill>
                  <a:srgbClr val="FFC000"/>
                </a:solidFill>
                <a:latin typeface="ＭＳ Ｐゴシック" panose="020B0600070205080204" pitchFamily="50" charset="-128"/>
                <a:ea typeface="ＭＳ Ｐゴシック" panose="020B0600070205080204" pitchFamily="50" charset="-128"/>
                <a:cs typeface="メイリオ" panose="020B0604030504040204" pitchFamily="50" charset="-128"/>
              </a:rPr>
              <a:t>➪</a:t>
            </a:r>
            <a:r>
              <a:rPr lang="ja-JP" altLang="en-US" b="1" dirty="0">
                <a:solidFill>
                  <a:srgbClr val="FFC000"/>
                </a:solidFill>
                <a:latin typeface="Meiryo UI" panose="020B0604030504040204" pitchFamily="50" charset="-128"/>
                <a:ea typeface="Meiryo UI" panose="020B0604030504040204" pitchFamily="50" charset="-128"/>
                <a:cs typeface="メイリオ" panose="020B0604030504040204" pitchFamily="50" charset="-128"/>
              </a:rPr>
              <a:t>人間活動の影響</a:t>
            </a:r>
            <a:r>
              <a:rPr lang="ja-JP" altLang="en-US" b="1" dirty="0">
                <a:solidFill>
                  <a:srgbClr val="44546A"/>
                </a:solidFill>
                <a:latin typeface="Meiryo UI" panose="020B0604030504040204" pitchFamily="50" charset="-128"/>
                <a:ea typeface="Meiryo UI" panose="020B0604030504040204" pitchFamily="50" charset="-128"/>
                <a:cs typeface="メイリオ" panose="020B0604030504040204" pitchFamily="50" charset="-128"/>
              </a:rPr>
              <a:t>とは</a:t>
            </a:r>
            <a:endParaRPr lang="en-US" altLang="ja-JP" b="1" dirty="0">
              <a:solidFill>
                <a:srgbClr val="44546A"/>
              </a:solidFill>
              <a:latin typeface="Meiryo UI" panose="020B0604030504040204" pitchFamily="50" charset="-128"/>
              <a:ea typeface="Meiryo UI" panose="020B0604030504040204" pitchFamily="50" charset="-128"/>
              <a:cs typeface="メイリオ" panose="020B0604030504040204" pitchFamily="50" charset="-128"/>
            </a:endParaRPr>
          </a:p>
          <a:p>
            <a:pPr marL="75597" indent="0" eaLnBrk="1" hangingPunct="1">
              <a:lnSpc>
                <a:spcPts val="3692"/>
              </a:lnSpc>
              <a:buNone/>
            </a:pPr>
            <a:r>
              <a:rPr lang="ja-JP" altLang="en-US" b="1" dirty="0" smtClean="0">
                <a:solidFill>
                  <a:srgbClr val="44546A"/>
                </a:solidFill>
                <a:latin typeface="Meiryo UI" panose="020B0604030504040204" pitchFamily="50" charset="-128"/>
                <a:ea typeface="Meiryo UI" panose="020B0604030504040204" pitchFamily="50" charset="-128"/>
                <a:cs typeface="Meiryo UI" panose="020B0604030504040204" pitchFamily="50" charset="-128"/>
              </a:rPr>
              <a:t>　化石</a:t>
            </a:r>
            <a:r>
              <a:rPr lang="ja-JP" altLang="en-US" b="1" dirty="0">
                <a:solidFill>
                  <a:srgbClr val="44546A"/>
                </a:solidFill>
                <a:latin typeface="Meiryo UI" panose="020B0604030504040204" pitchFamily="50" charset="-128"/>
                <a:ea typeface="Meiryo UI" panose="020B0604030504040204" pitchFamily="50" charset="-128"/>
                <a:cs typeface="Meiryo UI" panose="020B0604030504040204" pitchFamily="50" charset="-128"/>
              </a:rPr>
              <a:t>燃料（石油・石炭等）の燃焼</a:t>
            </a:r>
            <a:r>
              <a:rPr lang="ja-JP" altLang="en-US" b="1" dirty="0" smtClean="0">
                <a:solidFill>
                  <a:srgbClr val="44546A"/>
                </a:solidFill>
                <a:latin typeface="Meiryo UI" panose="020B0604030504040204" pitchFamily="50" charset="-128"/>
                <a:ea typeface="Meiryo UI" panose="020B0604030504040204" pitchFamily="50" charset="-128"/>
                <a:cs typeface="Meiryo UI" panose="020B0604030504040204" pitchFamily="50" charset="-128"/>
              </a:rPr>
              <a:t>や森林</a:t>
            </a:r>
            <a:r>
              <a:rPr lang="ja-JP" altLang="en-US" b="1" dirty="0">
                <a:solidFill>
                  <a:srgbClr val="44546A"/>
                </a:solidFill>
                <a:latin typeface="Meiryo UI" panose="020B0604030504040204" pitchFamily="50" charset="-128"/>
                <a:ea typeface="Meiryo UI" panose="020B0604030504040204" pitchFamily="50" charset="-128"/>
                <a:cs typeface="Meiryo UI" panose="020B0604030504040204" pitchFamily="50" charset="-128"/>
              </a:rPr>
              <a:t>等の伐採によって</a:t>
            </a:r>
            <a:r>
              <a:rPr lang="en-US" altLang="ja-JP" b="1" dirty="0">
                <a:solidFill>
                  <a:srgbClr val="44546A"/>
                </a:solidFill>
                <a:latin typeface="Meiryo UI" panose="020B0604030504040204" pitchFamily="50" charset="-128"/>
                <a:ea typeface="Meiryo UI" panose="020B0604030504040204" pitchFamily="50" charset="-128"/>
                <a:cs typeface="Meiryo UI" panose="020B0604030504040204" pitchFamily="50" charset="-128"/>
              </a:rPr>
              <a:t>CO2</a:t>
            </a:r>
            <a:r>
              <a:rPr lang="ja-JP" altLang="en-US" b="1" dirty="0">
                <a:solidFill>
                  <a:srgbClr val="44546A"/>
                </a:solidFill>
                <a:latin typeface="Meiryo UI" panose="020B0604030504040204" pitchFamily="50" charset="-128"/>
                <a:ea typeface="Meiryo UI" panose="020B0604030504040204" pitchFamily="50" charset="-128"/>
                <a:cs typeface="Meiryo UI" panose="020B0604030504040204" pitchFamily="50" charset="-128"/>
              </a:rPr>
              <a:t>などの</a:t>
            </a:r>
            <a:endParaRPr lang="en-US" altLang="ja-JP" b="1" dirty="0">
              <a:solidFill>
                <a:srgbClr val="44546A"/>
              </a:solidFill>
              <a:latin typeface="Meiryo UI" panose="020B0604030504040204" pitchFamily="50" charset="-128"/>
              <a:ea typeface="Meiryo UI" panose="020B0604030504040204" pitchFamily="50" charset="-128"/>
              <a:cs typeface="Meiryo UI" panose="020B0604030504040204" pitchFamily="50" charset="-128"/>
            </a:endParaRPr>
          </a:p>
          <a:p>
            <a:pPr marL="75597" indent="0" eaLnBrk="1" hangingPunct="1">
              <a:lnSpc>
                <a:spcPts val="3692"/>
              </a:lnSpc>
              <a:buNone/>
            </a:pPr>
            <a:r>
              <a:rPr lang="ja-JP" altLang="en-US" b="1" dirty="0">
                <a:solidFill>
                  <a:srgbClr val="44546A"/>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b="1" dirty="0">
                <a:solidFill>
                  <a:srgbClr val="FFC000"/>
                </a:solidFill>
                <a:latin typeface="Meiryo UI" panose="020B0604030504040204" pitchFamily="50" charset="-128"/>
                <a:ea typeface="Meiryo UI" panose="020B0604030504040204" pitchFamily="50" charset="-128"/>
                <a:cs typeface="Meiryo UI" panose="020B0604030504040204" pitchFamily="50" charset="-128"/>
              </a:rPr>
              <a:t>「温室効果ガス」</a:t>
            </a:r>
            <a:r>
              <a:rPr lang="ja-JP" altLang="en-US" b="1" dirty="0">
                <a:solidFill>
                  <a:srgbClr val="44546A"/>
                </a:solidFill>
                <a:latin typeface="Meiryo UI" panose="020B0604030504040204" pitchFamily="50" charset="-128"/>
                <a:ea typeface="Meiryo UI" panose="020B0604030504040204" pitchFamily="50" charset="-128"/>
                <a:cs typeface="Meiryo UI" panose="020B0604030504040204" pitchFamily="50" charset="-128"/>
              </a:rPr>
              <a:t>が増えてしまっている</a:t>
            </a:r>
            <a:r>
              <a:rPr lang="ja-JP" altLang="en-US" b="1" dirty="0" smtClean="0">
                <a:solidFill>
                  <a:srgbClr val="44546A"/>
                </a:solidFill>
                <a:latin typeface="Meiryo UI" panose="020B0604030504040204" pitchFamily="50" charset="-128"/>
                <a:ea typeface="Meiryo UI" panose="020B0604030504040204" pitchFamily="50" charset="-128"/>
                <a:cs typeface="Meiryo UI" panose="020B0604030504040204" pitchFamily="50" charset="-128"/>
              </a:rPr>
              <a:t>こと</a:t>
            </a:r>
            <a:endParaRPr lang="en-US" altLang="ja-JP" b="1" dirty="0">
              <a:solidFill>
                <a:srgbClr val="44546A"/>
              </a:solidFill>
              <a:latin typeface="Meiryo UI" panose="020B0604030504040204" pitchFamily="50" charset="-128"/>
              <a:ea typeface="Meiryo UI" panose="020B0604030504040204" pitchFamily="50" charset="-128"/>
              <a:cs typeface="Meiryo UI" panose="020B0604030504040204" pitchFamily="50" charset="-128"/>
            </a:endParaRPr>
          </a:p>
          <a:p>
            <a:pPr marL="109537" indent="0">
              <a:buNone/>
            </a:pPr>
            <a:endParaRPr lang="en-US" altLang="ja-JP" dirty="0"/>
          </a:p>
          <a:p>
            <a:pPr marL="109537" indent="0">
              <a:buNone/>
            </a:pPr>
            <a:endParaRPr kumimoji="1" lang="ja-JP" altLang="en-US" dirty="0"/>
          </a:p>
        </p:txBody>
      </p:sp>
      <p:sp>
        <p:nvSpPr>
          <p:cNvPr id="4" name="フッター プレースホルダー 3"/>
          <p:cNvSpPr>
            <a:spLocks noGrp="1"/>
          </p:cNvSpPr>
          <p:nvPr>
            <p:ph type="ftr" sz="quarter" idx="11"/>
          </p:nvPr>
        </p:nvSpPr>
        <p:spPr/>
        <p:txBody>
          <a:bodyPr/>
          <a:lstStyle/>
          <a:p>
            <a:pPr>
              <a:defRPr/>
            </a:pPr>
            <a:r>
              <a:rPr lang="ja-JP" altLang="en-US" smtClean="0"/>
              <a:t>戸田市</a:t>
            </a:r>
            <a:endParaRPr lang="ja-JP" altLang="en-US"/>
          </a:p>
        </p:txBody>
      </p:sp>
      <p:sp>
        <p:nvSpPr>
          <p:cNvPr id="5" name="スライド番号プレースホルダー 4"/>
          <p:cNvSpPr>
            <a:spLocks noGrp="1"/>
          </p:cNvSpPr>
          <p:nvPr>
            <p:ph type="sldNum" sz="quarter" idx="12"/>
          </p:nvPr>
        </p:nvSpPr>
        <p:spPr/>
        <p:txBody>
          <a:bodyPr/>
          <a:lstStyle/>
          <a:p>
            <a:fld id="{6AF7A8E4-9050-4B48-9512-88102BC1E64C}" type="slidenum">
              <a:rPr lang="ja-JP" altLang="en-US" smtClean="0"/>
              <a:pPr/>
              <a:t>4</a:t>
            </a:fld>
            <a:endParaRPr lang="ja-JP" altLang="en-US"/>
          </a:p>
        </p:txBody>
      </p:sp>
      <p:sp>
        <p:nvSpPr>
          <p:cNvPr id="7" name="正方形/長方形 5"/>
          <p:cNvSpPr>
            <a:spLocks noChangeArrowheads="1"/>
          </p:cNvSpPr>
          <p:nvPr/>
        </p:nvSpPr>
        <p:spPr bwMode="auto">
          <a:xfrm>
            <a:off x="609600" y="4517235"/>
            <a:ext cx="8076645" cy="518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kumimoji="1">
                <a:solidFill>
                  <a:schemeClr val="tx1"/>
                </a:solidFill>
                <a:latin typeface="Calibri" pitchFamily="34" charset="0"/>
                <a:ea typeface="ＭＳ Ｐゴシック" charset="-128"/>
              </a:defRPr>
            </a:lvl1pPr>
            <a:lvl2pPr marL="742950" indent="-285750" eaLnBrk="0" hangingPunct="0">
              <a:defRPr kumimoji="1">
                <a:solidFill>
                  <a:schemeClr val="tx1"/>
                </a:solidFill>
                <a:latin typeface="Calibri" pitchFamily="34" charset="0"/>
                <a:ea typeface="ＭＳ Ｐゴシック" charset="-128"/>
              </a:defRPr>
            </a:lvl2pPr>
            <a:lvl3pPr marL="1143000" indent="-228600" eaLnBrk="0" hangingPunct="0">
              <a:defRPr kumimoji="1">
                <a:solidFill>
                  <a:schemeClr val="tx1"/>
                </a:solidFill>
                <a:latin typeface="Calibri" pitchFamily="34" charset="0"/>
                <a:ea typeface="ＭＳ Ｐゴシック" charset="-128"/>
              </a:defRPr>
            </a:lvl3pPr>
            <a:lvl4pPr marL="1600200" indent="-228600" eaLnBrk="0" hangingPunct="0">
              <a:defRPr kumimoji="1">
                <a:solidFill>
                  <a:schemeClr val="tx1"/>
                </a:solidFill>
                <a:latin typeface="Calibri" pitchFamily="34" charset="0"/>
                <a:ea typeface="ＭＳ Ｐゴシック" charset="-128"/>
              </a:defRPr>
            </a:lvl4pPr>
            <a:lvl5pPr marL="2057400" indent="-228600" eaLnBrk="0" hangingPunct="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lnSpc>
                <a:spcPts val="3692"/>
              </a:lnSpc>
            </a:pPr>
            <a:endParaRPr lang="en-US" altLang="ja-JP" sz="2769" b="1" dirty="0">
              <a:solidFill>
                <a:srgbClr val="44546A"/>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8" name="グループ化 7"/>
          <p:cNvGrpSpPr/>
          <p:nvPr/>
        </p:nvGrpSpPr>
        <p:grpSpPr>
          <a:xfrm>
            <a:off x="638877" y="1619996"/>
            <a:ext cx="10687784" cy="2590777"/>
            <a:chOff x="452365" y="660921"/>
            <a:chExt cx="8830754" cy="2806674"/>
          </a:xfrm>
        </p:grpSpPr>
        <p:sp>
          <p:nvSpPr>
            <p:cNvPr id="9" name="正方形/長方形 8"/>
            <p:cNvSpPr/>
            <p:nvPr/>
          </p:nvSpPr>
          <p:spPr>
            <a:xfrm>
              <a:off x="463119" y="660921"/>
              <a:ext cx="8820000" cy="225631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28254">
                <a:lnSpc>
                  <a:spcPts val="4523"/>
                </a:lnSpc>
                <a:defRPr/>
              </a:pPr>
              <a:r>
                <a:rPr lang="ja-JP" altLang="en-US" sz="3323" b="1" dirty="0">
                  <a:solidFill>
                    <a:prstClr val="white"/>
                  </a:solidFill>
                  <a:latin typeface="Meiryo UI" panose="020B0604030504040204" pitchFamily="50" charset="-128"/>
                  <a:ea typeface="Meiryo UI" panose="020B0604030504040204" pitchFamily="50" charset="-128"/>
                  <a:cs typeface="メイリオ" panose="020B0604030504040204" pitchFamily="50" charset="-128"/>
                </a:rPr>
                <a:t>地球温暖化は</a:t>
              </a:r>
              <a:endParaRPr lang="en-US" altLang="ja-JP" sz="3323" b="1" dirty="0">
                <a:solidFill>
                  <a:prstClr val="white"/>
                </a:solidFill>
                <a:latin typeface="Meiryo UI" panose="020B0604030504040204" pitchFamily="50" charset="-128"/>
                <a:ea typeface="Meiryo UI" panose="020B0604030504040204" pitchFamily="50" charset="-128"/>
                <a:cs typeface="メイリオ" panose="020B0604030504040204" pitchFamily="50" charset="-128"/>
              </a:endParaRPr>
            </a:p>
            <a:p>
              <a:pPr marL="328254">
                <a:lnSpc>
                  <a:spcPts val="4523"/>
                </a:lnSpc>
                <a:defRPr/>
              </a:pPr>
              <a:r>
                <a:rPr lang="ja-JP" altLang="en-US" sz="4000" b="1" dirty="0">
                  <a:solidFill>
                    <a:srgbClr val="FFC000"/>
                  </a:solidFill>
                  <a:latin typeface="Meiryo UI" panose="020B0604030504040204" pitchFamily="50" charset="-128"/>
                  <a:ea typeface="Meiryo UI" panose="020B0604030504040204" pitchFamily="50" charset="-128"/>
                  <a:cs typeface="メイリオ" panose="020B0604030504040204" pitchFamily="50" charset="-128"/>
                </a:rPr>
                <a:t>人間活動の影響</a:t>
              </a:r>
              <a:r>
                <a:rPr lang="ja-JP" altLang="en-US" sz="3323" b="1" dirty="0">
                  <a:solidFill>
                    <a:prstClr val="white"/>
                  </a:solidFill>
                  <a:latin typeface="Meiryo UI" panose="020B0604030504040204" pitchFamily="50" charset="-128"/>
                  <a:ea typeface="Meiryo UI" panose="020B0604030504040204" pitchFamily="50" charset="-128"/>
                  <a:cs typeface="メイリオ" panose="020B0604030504040204" pitchFamily="50" charset="-128"/>
                </a:rPr>
                <a:t>によって引き起こされたことに疑う余地がない</a:t>
              </a:r>
              <a:endParaRPr lang="en-US" altLang="ja-JP" sz="3323" b="1" dirty="0">
                <a:solidFill>
                  <a:prstClr val="white"/>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10" name="正方形/長方形 9"/>
            <p:cNvSpPr/>
            <p:nvPr/>
          </p:nvSpPr>
          <p:spPr>
            <a:xfrm>
              <a:off x="452365" y="1211283"/>
              <a:ext cx="8820000" cy="2256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28254">
                <a:lnSpc>
                  <a:spcPts val="4523"/>
                </a:lnSpc>
                <a:defRPr/>
              </a:pPr>
              <a:endParaRPr lang="en-US" altLang="ja-JP" sz="3323" b="1" dirty="0">
                <a:solidFill>
                  <a:srgbClr val="FFC000"/>
                </a:solidFill>
                <a:latin typeface="メイリオ" panose="020B0604030504040204" pitchFamily="50" charset="-128"/>
                <a:ea typeface="メイリオ" panose="020B0604030504040204" pitchFamily="50" charset="-128"/>
                <a:cs typeface="メイリオ" panose="020B0604030504040204" pitchFamily="50" charset="-128"/>
              </a:endParaRPr>
            </a:p>
            <a:p>
              <a:pPr marL="328254">
                <a:lnSpc>
                  <a:spcPts val="4523"/>
                </a:lnSpc>
                <a:defRPr/>
              </a:pPr>
              <a:endParaRPr lang="ja-JP" altLang="en-US" sz="4000" b="1" dirty="0">
                <a:solidFill>
                  <a:srgbClr val="FFC000"/>
                </a:solidFill>
                <a:latin typeface="メイリオ" panose="020B0604030504040204" pitchFamily="50" charset="-128"/>
                <a:ea typeface="メイリオ" panose="020B0604030504040204" pitchFamily="50" charset="-128"/>
                <a:cs typeface="メイリオ" panose="020B0604030504040204" pitchFamily="50" charset="-128"/>
              </a:endParaRPr>
            </a:p>
            <a:p>
              <a:pPr marL="328254">
                <a:lnSpc>
                  <a:spcPts val="4523"/>
                </a:lnSpc>
                <a:defRPr/>
              </a:pPr>
              <a:endParaRPr lang="en-US" altLang="ja-JP" sz="3323" b="1" dirty="0">
                <a:solidFill>
                  <a:srgbClr val="FFC0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11" name="テキスト ボックス 10"/>
          <p:cNvSpPr txBox="1"/>
          <p:nvPr/>
        </p:nvSpPr>
        <p:spPr>
          <a:xfrm>
            <a:off x="705738" y="1074224"/>
            <a:ext cx="3942184" cy="523220"/>
          </a:xfrm>
          <a:prstGeom prst="rect">
            <a:avLst/>
          </a:prstGeom>
          <a:noFill/>
        </p:spPr>
        <p:txBody>
          <a:bodyPr wrap="square" rtlCol="0">
            <a:spAutoFit/>
          </a:bodyPr>
          <a:lstStyle/>
          <a:p>
            <a:r>
              <a:rPr lang="ja-JP" altLang="en-US" sz="2800" u="sng" dirty="0">
                <a:latin typeface="Meiryo UI" panose="020B0604030504040204" pitchFamily="50" charset="-128"/>
                <a:ea typeface="Meiryo UI" panose="020B0604030504040204" pitchFamily="50" charset="-128"/>
              </a:rPr>
              <a:t>要因</a:t>
            </a:r>
          </a:p>
        </p:txBody>
      </p:sp>
      <p:sp>
        <p:nvSpPr>
          <p:cNvPr id="12" name="タイトル 1"/>
          <p:cNvSpPr txBox="1">
            <a:spLocks/>
          </p:cNvSpPr>
          <p:nvPr/>
        </p:nvSpPr>
        <p:spPr bwMode="auto">
          <a:xfrm>
            <a:off x="146784" y="549074"/>
            <a:ext cx="7288025" cy="53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4000" kern="1200">
                <a:solidFill>
                  <a:schemeClr val="tx2"/>
                </a:solidFill>
                <a:latin typeface="+mj-lt"/>
                <a:ea typeface="+mj-ea"/>
                <a:cs typeface="+mj-cs"/>
              </a:defRPr>
            </a:lvl1pPr>
            <a:lvl2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2pPr>
            <a:lvl3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3pPr>
            <a:lvl4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4pPr>
            <a:lvl5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5pPr>
            <a:lvl6pPr marL="457200" algn="l" rtl="0" fontAlgn="base">
              <a:spcBef>
                <a:spcPct val="0"/>
              </a:spcBef>
              <a:spcAft>
                <a:spcPct val="0"/>
              </a:spcAft>
              <a:defRPr kumimoji="1" sz="4000">
                <a:solidFill>
                  <a:schemeClr val="tx2"/>
                </a:solidFill>
                <a:latin typeface="Trebuchet MS" pitchFamily="34" charset="0"/>
                <a:ea typeface="HGｺﾞｼｯｸM" pitchFamily="49" charset="-128"/>
              </a:defRPr>
            </a:lvl6pPr>
            <a:lvl7pPr marL="914400" algn="l" rtl="0" fontAlgn="base">
              <a:spcBef>
                <a:spcPct val="0"/>
              </a:spcBef>
              <a:spcAft>
                <a:spcPct val="0"/>
              </a:spcAft>
              <a:defRPr kumimoji="1" sz="4000">
                <a:solidFill>
                  <a:schemeClr val="tx2"/>
                </a:solidFill>
                <a:latin typeface="Trebuchet MS" pitchFamily="34" charset="0"/>
                <a:ea typeface="HGｺﾞｼｯｸM" pitchFamily="49" charset="-128"/>
              </a:defRPr>
            </a:lvl7pPr>
            <a:lvl8pPr marL="1371600" algn="l" rtl="0" fontAlgn="base">
              <a:spcBef>
                <a:spcPct val="0"/>
              </a:spcBef>
              <a:spcAft>
                <a:spcPct val="0"/>
              </a:spcAft>
              <a:defRPr kumimoji="1" sz="4000">
                <a:solidFill>
                  <a:schemeClr val="tx2"/>
                </a:solidFill>
                <a:latin typeface="Trebuchet MS" pitchFamily="34" charset="0"/>
                <a:ea typeface="HGｺﾞｼｯｸM" pitchFamily="49" charset="-128"/>
              </a:defRPr>
            </a:lvl8pPr>
            <a:lvl9pPr marL="1828800" algn="l" rtl="0" fontAlgn="base">
              <a:spcBef>
                <a:spcPct val="0"/>
              </a:spcBef>
              <a:spcAft>
                <a:spcPct val="0"/>
              </a:spcAft>
              <a:defRPr kumimoji="1" sz="4000">
                <a:solidFill>
                  <a:schemeClr val="tx2"/>
                </a:solidFill>
                <a:latin typeface="Trebuchet MS" pitchFamily="34" charset="0"/>
                <a:ea typeface="HGｺﾞｼｯｸM" pitchFamily="49" charset="-128"/>
              </a:defRPr>
            </a:lvl9pPr>
          </a:lstStyle>
          <a:p>
            <a:r>
              <a:rPr lang="en-US" altLang="ja-JP" smtClean="0"/>
              <a:t>1.</a:t>
            </a:r>
            <a:r>
              <a:rPr lang="ja-JP" altLang="en-US" smtClean="0"/>
              <a:t>地球温暖化の概要と現状</a:t>
            </a:r>
            <a:endParaRPr lang="ja-JP" altLang="en-US" dirty="0" smtClean="0"/>
          </a:p>
        </p:txBody>
      </p:sp>
    </p:spTree>
    <p:extLst>
      <p:ext uri="{BB962C8B-B14F-4D97-AF65-F5344CB8AC3E}">
        <p14:creationId xmlns:p14="http://schemas.microsoft.com/office/powerpoint/2010/main" val="18711428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pPr>
              <a:defRPr/>
            </a:pPr>
            <a:r>
              <a:rPr lang="ja-JP" altLang="en-US" dirty="0" smtClean="0"/>
              <a:t>戸田市</a:t>
            </a:r>
            <a:endParaRPr lang="ja-JP" altLang="en-US" dirty="0"/>
          </a:p>
        </p:txBody>
      </p:sp>
      <p:sp>
        <p:nvSpPr>
          <p:cNvPr id="5" name="スライド番号プレースホルダー 4"/>
          <p:cNvSpPr>
            <a:spLocks noGrp="1"/>
          </p:cNvSpPr>
          <p:nvPr>
            <p:ph type="sldNum" sz="quarter" idx="12"/>
          </p:nvPr>
        </p:nvSpPr>
        <p:spPr/>
        <p:txBody>
          <a:bodyPr/>
          <a:lstStyle/>
          <a:p>
            <a:fld id="{6AF7A8E4-9050-4B48-9512-88102BC1E64C}" type="slidenum">
              <a:rPr lang="ja-JP" altLang="en-US" smtClean="0"/>
              <a:pPr/>
              <a:t>5</a:t>
            </a:fld>
            <a:endParaRPr lang="ja-JP" altLang="en-US"/>
          </a:p>
        </p:txBody>
      </p:sp>
      <p:sp>
        <p:nvSpPr>
          <p:cNvPr id="7" name="正方形/長方形 5"/>
          <p:cNvSpPr>
            <a:spLocks noChangeArrowheads="1"/>
          </p:cNvSpPr>
          <p:nvPr/>
        </p:nvSpPr>
        <p:spPr bwMode="auto">
          <a:xfrm>
            <a:off x="609600" y="4517235"/>
            <a:ext cx="8076645" cy="518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kumimoji="1">
                <a:solidFill>
                  <a:schemeClr val="tx1"/>
                </a:solidFill>
                <a:latin typeface="Calibri" pitchFamily="34" charset="0"/>
                <a:ea typeface="ＭＳ Ｐゴシック" charset="-128"/>
              </a:defRPr>
            </a:lvl1pPr>
            <a:lvl2pPr marL="742950" indent="-285750" eaLnBrk="0" hangingPunct="0">
              <a:defRPr kumimoji="1">
                <a:solidFill>
                  <a:schemeClr val="tx1"/>
                </a:solidFill>
                <a:latin typeface="Calibri" pitchFamily="34" charset="0"/>
                <a:ea typeface="ＭＳ Ｐゴシック" charset="-128"/>
              </a:defRPr>
            </a:lvl2pPr>
            <a:lvl3pPr marL="1143000" indent="-228600" eaLnBrk="0" hangingPunct="0">
              <a:defRPr kumimoji="1">
                <a:solidFill>
                  <a:schemeClr val="tx1"/>
                </a:solidFill>
                <a:latin typeface="Calibri" pitchFamily="34" charset="0"/>
                <a:ea typeface="ＭＳ Ｐゴシック" charset="-128"/>
              </a:defRPr>
            </a:lvl3pPr>
            <a:lvl4pPr marL="1600200" indent="-228600" eaLnBrk="0" hangingPunct="0">
              <a:defRPr kumimoji="1">
                <a:solidFill>
                  <a:schemeClr val="tx1"/>
                </a:solidFill>
                <a:latin typeface="Calibri" pitchFamily="34" charset="0"/>
                <a:ea typeface="ＭＳ Ｐゴシック" charset="-128"/>
              </a:defRPr>
            </a:lvl4pPr>
            <a:lvl5pPr marL="2057400" indent="-228600" eaLnBrk="0" hangingPunct="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lnSpc>
                <a:spcPts val="3692"/>
              </a:lnSpc>
            </a:pPr>
            <a:endParaRPr lang="en-US" altLang="ja-JP" sz="2769" b="1" dirty="0">
              <a:solidFill>
                <a:srgbClr val="44546A"/>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コンテンツ プレースホルダー 1"/>
          <p:cNvSpPr>
            <a:spLocks noGrp="1"/>
          </p:cNvSpPr>
          <p:nvPr>
            <p:ph idx="1"/>
          </p:nvPr>
        </p:nvSpPr>
        <p:spPr>
          <a:xfrm>
            <a:off x="609600" y="1901682"/>
            <a:ext cx="10972800" cy="4476378"/>
          </a:xfrm>
        </p:spPr>
        <p:txBody>
          <a:bodyPr/>
          <a:lstStyle/>
          <a:p>
            <a:endParaRPr kumimoji="1" lang="ja-JP" altLang="en-US" sz="3200" dirty="0"/>
          </a:p>
        </p:txBody>
      </p:sp>
      <p:sp>
        <p:nvSpPr>
          <p:cNvPr id="8" name="テキスト ボックス 7"/>
          <p:cNvSpPr txBox="1"/>
          <p:nvPr/>
        </p:nvSpPr>
        <p:spPr>
          <a:xfrm>
            <a:off x="609600" y="1017790"/>
            <a:ext cx="10848299" cy="523220"/>
          </a:xfrm>
          <a:prstGeom prst="rect">
            <a:avLst/>
          </a:prstGeom>
          <a:noFill/>
        </p:spPr>
        <p:txBody>
          <a:bodyPr wrap="square" rtlCol="0">
            <a:spAutoFit/>
          </a:bodyPr>
          <a:lstStyle/>
          <a:p>
            <a:r>
              <a:rPr lang="ja-JP" altLang="en-US" sz="2800" u="sng" dirty="0">
                <a:latin typeface="Meiryo UI" panose="020B0604030504040204" pitchFamily="50" charset="-128"/>
                <a:ea typeface="Meiryo UI" panose="020B0604030504040204" pitchFamily="50" charset="-128"/>
              </a:rPr>
              <a:t>世界の人為的な</a:t>
            </a:r>
            <a:r>
              <a:rPr lang="en-US" altLang="ja-JP" sz="2800" u="sng" dirty="0">
                <a:latin typeface="Meiryo UI" panose="020B0604030504040204" pitchFamily="50" charset="-128"/>
                <a:ea typeface="Meiryo UI" panose="020B0604030504040204" pitchFamily="50" charset="-128"/>
              </a:rPr>
              <a:t>CO2</a:t>
            </a:r>
            <a:r>
              <a:rPr lang="ja-JP" altLang="en-US" sz="2800" u="sng" dirty="0">
                <a:latin typeface="Meiryo UI" panose="020B0604030504040204" pitchFamily="50" charset="-128"/>
                <a:ea typeface="Meiryo UI" panose="020B0604030504040204" pitchFamily="50" charset="-128"/>
              </a:rPr>
              <a:t>排出量の推移（地域別）</a:t>
            </a:r>
          </a:p>
        </p:txBody>
      </p:sp>
      <p:pic>
        <p:nvPicPr>
          <p:cNvPr id="9" name="図 8">
            <a:extLst>
              <a:ext uri="{FF2B5EF4-FFF2-40B4-BE49-F238E27FC236}">
                <a16:creationId xmlns:a16="http://schemas.microsoft.com/office/drawing/2014/main" id="{EAB1BE74-8EE7-621E-0412-B498CB10E67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815" y="1659414"/>
            <a:ext cx="8189497" cy="4634207"/>
          </a:xfrm>
          <a:prstGeom prst="rect">
            <a:avLst/>
          </a:prstGeom>
        </p:spPr>
      </p:pic>
      <p:sp>
        <p:nvSpPr>
          <p:cNvPr id="10" name="正方形/長方形 4"/>
          <p:cNvSpPr>
            <a:spLocks noChangeArrowheads="1"/>
          </p:cNvSpPr>
          <p:nvPr/>
        </p:nvSpPr>
        <p:spPr bwMode="auto">
          <a:xfrm>
            <a:off x="2129522" y="6412721"/>
            <a:ext cx="9452878" cy="374461"/>
          </a:xfrm>
          <a:prstGeom prst="rect">
            <a:avLst/>
          </a:prstGeom>
          <a:noFill/>
        </p:spPr>
        <p:txBody>
          <a:bodyPr wrap="square">
            <a:spAutoFit/>
          </a:bodyPr>
          <a:lstStyle/>
          <a:p>
            <a:pPr algn="r">
              <a:lnSpc>
                <a:spcPts val="1108"/>
              </a:lnSpc>
            </a:pPr>
            <a:r>
              <a:rPr lang="en-US" altLang="ja-JP"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このグラフが対象とした人為起源の</a:t>
            </a:r>
            <a:r>
              <a:rPr lang="en-US" altLang="ja-JP"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CO</a:t>
            </a:r>
            <a:r>
              <a:rPr lang="en-US" altLang="ja-JP" sz="646"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とは、化石燃料の燃焼、セメント生産</a:t>
            </a:r>
            <a:endParaRPr lang="en-US" altLang="ja-JP"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algn="r">
              <a:lnSpc>
                <a:spcPts val="1108"/>
              </a:lnSpc>
            </a:pPr>
            <a:r>
              <a:rPr lang="ja-JP" altLang="en-US"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出典：</a:t>
            </a:r>
            <a:r>
              <a:rPr lang="en-US" altLang="ja-JP"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Our World in Data CO</a:t>
            </a:r>
            <a:r>
              <a:rPr lang="en-US" altLang="ja-JP"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a:t>
            </a:r>
            <a:r>
              <a:rPr lang="en-US" altLang="ja-JP"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emissions</a:t>
            </a:r>
            <a:endParaRPr lang="ja-JP" altLang="en-US"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テキスト ボックス 14"/>
          <p:cNvSpPr txBox="1">
            <a:spLocks noChangeArrowheads="1"/>
          </p:cNvSpPr>
          <p:nvPr/>
        </p:nvSpPr>
        <p:spPr bwMode="auto">
          <a:xfrm rot="16200000">
            <a:off x="-1604512" y="3980051"/>
            <a:ext cx="4120715" cy="319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charset="-128"/>
              </a:defRPr>
            </a:lvl1pPr>
            <a:lvl2pPr marL="742950" indent="-285750" eaLnBrk="0" hangingPunct="0">
              <a:defRPr kumimoji="1">
                <a:solidFill>
                  <a:schemeClr val="tx1"/>
                </a:solidFill>
                <a:latin typeface="Calibri" pitchFamily="34" charset="0"/>
                <a:ea typeface="ＭＳ Ｐゴシック" charset="-128"/>
              </a:defRPr>
            </a:lvl2pPr>
            <a:lvl3pPr marL="1143000" indent="-228600" eaLnBrk="0" hangingPunct="0">
              <a:defRPr kumimoji="1">
                <a:solidFill>
                  <a:schemeClr val="tx1"/>
                </a:solidFill>
                <a:latin typeface="Calibri" pitchFamily="34" charset="0"/>
                <a:ea typeface="ＭＳ Ｐゴシック" charset="-128"/>
              </a:defRPr>
            </a:lvl3pPr>
            <a:lvl4pPr marL="1600200" indent="-228600" eaLnBrk="0" hangingPunct="0">
              <a:defRPr kumimoji="1">
                <a:solidFill>
                  <a:schemeClr val="tx1"/>
                </a:solidFill>
                <a:latin typeface="Calibri" pitchFamily="34" charset="0"/>
                <a:ea typeface="ＭＳ Ｐゴシック" charset="-128"/>
              </a:defRPr>
            </a:lvl4pPr>
            <a:lvl5pPr marL="2057400" indent="-228600" eaLnBrk="0" hangingPunct="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ctr" eaLnBrk="1" hangingPunct="1"/>
            <a:r>
              <a:rPr lang="ja-JP" altLang="en-US" sz="1477"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人為起源の</a:t>
            </a:r>
            <a:r>
              <a:rPr lang="en-US" altLang="ja-JP" sz="1477"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CO</a:t>
            </a:r>
            <a:r>
              <a:rPr lang="en-US" altLang="ja-JP" sz="1477" baseline="-25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477"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排出量（億トン</a:t>
            </a:r>
            <a:r>
              <a:rPr lang="en-US" altLang="ja-JP" sz="1477"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-CO</a:t>
            </a:r>
            <a:r>
              <a:rPr lang="en-US" altLang="ja-JP" sz="1477" baseline="-25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477"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換算</a:t>
            </a:r>
            <a:r>
              <a:rPr lang="en-US" altLang="ja-JP" sz="1477"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77"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年）</a:t>
            </a:r>
          </a:p>
        </p:txBody>
      </p:sp>
      <p:sp>
        <p:nvSpPr>
          <p:cNvPr id="12" name="正方形/長方形 11">
            <a:extLst>
              <a:ext uri="{FF2B5EF4-FFF2-40B4-BE49-F238E27FC236}">
                <a16:creationId xmlns:a16="http://schemas.microsoft.com/office/drawing/2014/main" id="{1827DEFB-5538-4EC7-8E2D-4D2811672AA7}"/>
              </a:ext>
            </a:extLst>
          </p:cNvPr>
          <p:cNvSpPr/>
          <p:nvPr/>
        </p:nvSpPr>
        <p:spPr>
          <a:xfrm>
            <a:off x="8862153" y="3258653"/>
            <a:ext cx="613199" cy="12688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400" b="1" dirty="0">
                <a:latin typeface="Meiryo UI" panose="020B0604030504040204" pitchFamily="50" charset="-128"/>
                <a:ea typeface="Meiryo UI" panose="020B0604030504040204" pitchFamily="50" charset="-128"/>
              </a:rPr>
              <a:t>中国</a:t>
            </a:r>
          </a:p>
        </p:txBody>
      </p:sp>
      <p:sp>
        <p:nvSpPr>
          <p:cNvPr id="13" name="正方形/長方形 12">
            <a:extLst>
              <a:ext uri="{FF2B5EF4-FFF2-40B4-BE49-F238E27FC236}">
                <a16:creationId xmlns:a16="http://schemas.microsoft.com/office/drawing/2014/main" id="{5705D73E-1D4D-4509-90D3-758D382410DC}"/>
              </a:ext>
            </a:extLst>
          </p:cNvPr>
          <p:cNvSpPr/>
          <p:nvPr/>
        </p:nvSpPr>
        <p:spPr>
          <a:xfrm>
            <a:off x="8877317" y="3847265"/>
            <a:ext cx="613199" cy="14339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400" b="1" dirty="0">
                <a:latin typeface="Meiryo UI" panose="020B0604030504040204" pitchFamily="50" charset="-128"/>
                <a:ea typeface="Meiryo UI" panose="020B0604030504040204" pitchFamily="50" charset="-128"/>
              </a:rPr>
              <a:t>インド</a:t>
            </a:r>
          </a:p>
        </p:txBody>
      </p:sp>
      <p:sp>
        <p:nvSpPr>
          <p:cNvPr id="14" name="正方形/長方形 13">
            <a:extLst>
              <a:ext uri="{FF2B5EF4-FFF2-40B4-BE49-F238E27FC236}">
                <a16:creationId xmlns:a16="http://schemas.microsoft.com/office/drawing/2014/main" id="{F89C9701-0808-4C09-9348-C6AFE6078998}"/>
              </a:ext>
            </a:extLst>
          </p:cNvPr>
          <p:cNvSpPr/>
          <p:nvPr/>
        </p:nvSpPr>
        <p:spPr>
          <a:xfrm>
            <a:off x="8855178" y="2437089"/>
            <a:ext cx="2196971" cy="46089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400" b="1" dirty="0">
                <a:latin typeface="Meiryo UI" panose="020B0604030504040204" pitchFamily="50" charset="-128"/>
                <a:ea typeface="Meiryo UI" panose="020B0604030504040204" pitchFamily="50" charset="-128"/>
              </a:rPr>
              <a:t>アジア</a:t>
            </a:r>
            <a:endParaRPr kumimoji="1" lang="en-US" altLang="ja-JP" sz="1400" b="1" dirty="0">
              <a:latin typeface="Meiryo UI" panose="020B0604030504040204" pitchFamily="50" charset="-128"/>
              <a:ea typeface="Meiryo UI" panose="020B0604030504040204" pitchFamily="50" charset="-128"/>
            </a:endParaRPr>
          </a:p>
          <a:p>
            <a:pPr algn="ctr"/>
            <a:r>
              <a:rPr lang="ja-JP" altLang="en-US" sz="1400" b="1" dirty="0">
                <a:latin typeface="Meiryo UI" panose="020B0604030504040204" pitchFamily="50" charset="-128"/>
                <a:ea typeface="Meiryo UI" panose="020B0604030504040204" pitchFamily="50" charset="-128"/>
              </a:rPr>
              <a:t>（中国・インドを除く）</a:t>
            </a:r>
            <a:endParaRPr kumimoji="1" lang="ja-JP" altLang="en-US" sz="1400" b="1" dirty="0">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BF44D66A-76C9-4663-AADE-2CDA31D3EFB5}"/>
              </a:ext>
            </a:extLst>
          </p:cNvPr>
          <p:cNvSpPr/>
          <p:nvPr/>
        </p:nvSpPr>
        <p:spPr>
          <a:xfrm>
            <a:off x="8877317" y="4459925"/>
            <a:ext cx="765764" cy="12897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400" b="1" dirty="0">
                <a:latin typeface="Meiryo UI" panose="020B0604030504040204" pitchFamily="50" charset="-128"/>
                <a:ea typeface="Meiryo UI" panose="020B0604030504040204" pitchFamily="50" charset="-128"/>
              </a:rPr>
              <a:t>アメリカ</a:t>
            </a:r>
          </a:p>
        </p:txBody>
      </p:sp>
      <p:sp>
        <p:nvSpPr>
          <p:cNvPr id="16" name="正方形/長方形 15">
            <a:extLst>
              <a:ext uri="{FF2B5EF4-FFF2-40B4-BE49-F238E27FC236}">
                <a16:creationId xmlns:a16="http://schemas.microsoft.com/office/drawing/2014/main" id="{17C29DA9-DEDE-40FD-B386-7FD52F4C6D10}"/>
              </a:ext>
            </a:extLst>
          </p:cNvPr>
          <p:cNvSpPr/>
          <p:nvPr/>
        </p:nvSpPr>
        <p:spPr>
          <a:xfrm>
            <a:off x="8904312" y="4988030"/>
            <a:ext cx="765764" cy="24151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400" b="1" dirty="0">
                <a:latin typeface="Meiryo UI" panose="020B0604030504040204" pitchFamily="50" charset="-128"/>
                <a:ea typeface="Meiryo UI" panose="020B0604030504040204" pitchFamily="50" charset="-128"/>
              </a:rPr>
              <a:t>欧州</a:t>
            </a:r>
          </a:p>
        </p:txBody>
      </p:sp>
      <p:sp>
        <p:nvSpPr>
          <p:cNvPr id="17" name="右矢印 14">
            <a:extLst>
              <a:ext uri="{FF2B5EF4-FFF2-40B4-BE49-F238E27FC236}">
                <a16:creationId xmlns:a16="http://schemas.microsoft.com/office/drawing/2014/main" id="{461EE147-23E7-4751-9171-5611A165A4EC}"/>
              </a:ext>
            </a:extLst>
          </p:cNvPr>
          <p:cNvSpPr/>
          <p:nvPr/>
        </p:nvSpPr>
        <p:spPr>
          <a:xfrm rot="17938031">
            <a:off x="5106166" y="2790202"/>
            <a:ext cx="1559169" cy="1125415"/>
          </a:xfrm>
          <a:prstGeom prst="rightArrow">
            <a:avLst/>
          </a:prstGeom>
          <a:solidFill>
            <a:srgbClr val="FF0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585"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急増</a:t>
            </a:r>
          </a:p>
        </p:txBody>
      </p:sp>
      <p:sp>
        <p:nvSpPr>
          <p:cNvPr id="18" name="四角形吹き出し 13">
            <a:extLst>
              <a:ext uri="{FF2B5EF4-FFF2-40B4-BE49-F238E27FC236}">
                <a16:creationId xmlns:a16="http://schemas.microsoft.com/office/drawing/2014/main" id="{CA548127-F7D4-4D9E-A24B-BB31D69F3FF0}"/>
              </a:ext>
            </a:extLst>
          </p:cNvPr>
          <p:cNvSpPr/>
          <p:nvPr/>
        </p:nvSpPr>
        <p:spPr>
          <a:xfrm>
            <a:off x="1703512" y="4517235"/>
            <a:ext cx="1487365" cy="531692"/>
          </a:xfrm>
          <a:prstGeom prst="wedgeRectCallout">
            <a:avLst>
              <a:gd name="adj1" fmla="val 1309"/>
              <a:gd name="adj2" fmla="val 99739"/>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215" b="1" dirty="0">
                <a:solidFill>
                  <a:schemeClr val="accent6"/>
                </a:solidFill>
                <a:latin typeface="Meiryo UI" panose="020B0604030504040204" pitchFamily="50" charset="-128"/>
                <a:ea typeface="Meiryo UI" panose="020B0604030504040204" pitchFamily="50" charset="-128"/>
                <a:cs typeface="Meiryo UI" panose="020B0604030504040204" pitchFamily="50" charset="-128"/>
              </a:rPr>
              <a:t>産業革命</a:t>
            </a:r>
          </a:p>
        </p:txBody>
      </p:sp>
      <p:sp>
        <p:nvSpPr>
          <p:cNvPr id="19" name="タイトル 1"/>
          <p:cNvSpPr txBox="1">
            <a:spLocks/>
          </p:cNvSpPr>
          <p:nvPr/>
        </p:nvSpPr>
        <p:spPr bwMode="auto">
          <a:xfrm>
            <a:off x="146784" y="549074"/>
            <a:ext cx="7288025" cy="53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4000" kern="1200">
                <a:solidFill>
                  <a:schemeClr val="tx2"/>
                </a:solidFill>
                <a:latin typeface="+mj-lt"/>
                <a:ea typeface="+mj-ea"/>
                <a:cs typeface="+mj-cs"/>
              </a:defRPr>
            </a:lvl1pPr>
            <a:lvl2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2pPr>
            <a:lvl3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3pPr>
            <a:lvl4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4pPr>
            <a:lvl5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5pPr>
            <a:lvl6pPr marL="457200" algn="l" rtl="0" fontAlgn="base">
              <a:spcBef>
                <a:spcPct val="0"/>
              </a:spcBef>
              <a:spcAft>
                <a:spcPct val="0"/>
              </a:spcAft>
              <a:defRPr kumimoji="1" sz="4000">
                <a:solidFill>
                  <a:schemeClr val="tx2"/>
                </a:solidFill>
                <a:latin typeface="Trebuchet MS" pitchFamily="34" charset="0"/>
                <a:ea typeface="HGｺﾞｼｯｸM" pitchFamily="49" charset="-128"/>
              </a:defRPr>
            </a:lvl6pPr>
            <a:lvl7pPr marL="914400" algn="l" rtl="0" fontAlgn="base">
              <a:spcBef>
                <a:spcPct val="0"/>
              </a:spcBef>
              <a:spcAft>
                <a:spcPct val="0"/>
              </a:spcAft>
              <a:defRPr kumimoji="1" sz="4000">
                <a:solidFill>
                  <a:schemeClr val="tx2"/>
                </a:solidFill>
                <a:latin typeface="Trebuchet MS" pitchFamily="34" charset="0"/>
                <a:ea typeface="HGｺﾞｼｯｸM" pitchFamily="49" charset="-128"/>
              </a:defRPr>
            </a:lvl7pPr>
            <a:lvl8pPr marL="1371600" algn="l" rtl="0" fontAlgn="base">
              <a:spcBef>
                <a:spcPct val="0"/>
              </a:spcBef>
              <a:spcAft>
                <a:spcPct val="0"/>
              </a:spcAft>
              <a:defRPr kumimoji="1" sz="4000">
                <a:solidFill>
                  <a:schemeClr val="tx2"/>
                </a:solidFill>
                <a:latin typeface="Trebuchet MS" pitchFamily="34" charset="0"/>
                <a:ea typeface="HGｺﾞｼｯｸM" pitchFamily="49" charset="-128"/>
              </a:defRPr>
            </a:lvl8pPr>
            <a:lvl9pPr marL="1828800" algn="l" rtl="0" fontAlgn="base">
              <a:spcBef>
                <a:spcPct val="0"/>
              </a:spcBef>
              <a:spcAft>
                <a:spcPct val="0"/>
              </a:spcAft>
              <a:defRPr kumimoji="1" sz="4000">
                <a:solidFill>
                  <a:schemeClr val="tx2"/>
                </a:solidFill>
                <a:latin typeface="Trebuchet MS" pitchFamily="34" charset="0"/>
                <a:ea typeface="HGｺﾞｼｯｸM" pitchFamily="49" charset="-128"/>
              </a:defRPr>
            </a:lvl9pPr>
          </a:lstStyle>
          <a:p>
            <a:r>
              <a:rPr lang="en-US" altLang="ja-JP" dirty="0" smtClean="0"/>
              <a:t>1.</a:t>
            </a:r>
            <a:r>
              <a:rPr lang="ja-JP" altLang="en-US" dirty="0" smtClean="0"/>
              <a:t>地球温暖化の概要と現状</a:t>
            </a:r>
          </a:p>
        </p:txBody>
      </p:sp>
    </p:spTree>
    <p:extLst>
      <p:ext uri="{BB962C8B-B14F-4D97-AF65-F5344CB8AC3E}">
        <p14:creationId xmlns:p14="http://schemas.microsoft.com/office/powerpoint/2010/main" val="24327740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6188" y="279747"/>
            <a:ext cx="10972800" cy="866307"/>
          </a:xfrm>
        </p:spPr>
        <p:txBody>
          <a:bodyPr/>
          <a:lstStyle/>
          <a:p>
            <a:r>
              <a:rPr lang="en-US" altLang="ja-JP" dirty="0" smtClean="0"/>
              <a:t>1 </a:t>
            </a:r>
            <a:r>
              <a:rPr lang="en-US" altLang="ja-JP" dirty="0"/>
              <a:t>.</a:t>
            </a:r>
            <a:r>
              <a:rPr lang="ja-JP" altLang="en-US" dirty="0"/>
              <a:t>地球温暖化の概要と現状</a:t>
            </a:r>
          </a:p>
        </p:txBody>
      </p:sp>
      <p:sp>
        <p:nvSpPr>
          <p:cNvPr id="3" name="コンテンツ プレースホルダー 2"/>
          <p:cNvSpPr>
            <a:spLocks noGrp="1"/>
          </p:cNvSpPr>
          <p:nvPr>
            <p:ph idx="1"/>
          </p:nvPr>
        </p:nvSpPr>
        <p:spPr>
          <a:xfrm>
            <a:off x="551384" y="979140"/>
            <a:ext cx="11031016" cy="5593110"/>
          </a:xfrm>
        </p:spPr>
        <p:txBody>
          <a:bodyPr/>
          <a:lstStyle/>
          <a:p>
            <a:pPr marL="109537" indent="0">
              <a:buNone/>
            </a:pPr>
            <a:r>
              <a:rPr lang="ja-JP" altLang="en-US" u="sng" dirty="0">
                <a:latin typeface="Meiryo UI" panose="020B0604030504040204" pitchFamily="50" charset="-128"/>
                <a:ea typeface="Meiryo UI" panose="020B0604030504040204" pitchFamily="50" charset="-128"/>
              </a:rPr>
              <a:t>世界のエネルギー起源</a:t>
            </a:r>
            <a:r>
              <a:rPr lang="en-US" altLang="ja-JP" u="sng" dirty="0">
                <a:latin typeface="Meiryo UI" panose="020B0604030504040204" pitchFamily="50" charset="-128"/>
                <a:ea typeface="Meiryo UI" panose="020B0604030504040204" pitchFamily="50" charset="-128"/>
              </a:rPr>
              <a:t>CO2</a:t>
            </a:r>
            <a:r>
              <a:rPr lang="ja-JP" altLang="en-US" u="sng" dirty="0">
                <a:latin typeface="Meiryo UI" panose="020B0604030504040204" pitchFamily="50" charset="-128"/>
                <a:ea typeface="Meiryo UI" panose="020B0604030504040204" pitchFamily="50" charset="-128"/>
              </a:rPr>
              <a:t>排出量（</a:t>
            </a:r>
            <a:r>
              <a:rPr lang="en-US" altLang="ja-JP" u="sng" dirty="0">
                <a:latin typeface="Meiryo UI" panose="020B0604030504040204" pitchFamily="50" charset="-128"/>
                <a:ea typeface="Meiryo UI" panose="020B0604030504040204" pitchFamily="50" charset="-128"/>
              </a:rPr>
              <a:t>2019</a:t>
            </a:r>
            <a:r>
              <a:rPr lang="ja-JP" altLang="en-US" u="sng" dirty="0">
                <a:latin typeface="Meiryo UI" panose="020B0604030504040204" pitchFamily="50" charset="-128"/>
                <a:ea typeface="Meiryo UI" panose="020B0604030504040204" pitchFamily="50" charset="-128"/>
              </a:rPr>
              <a:t>年）</a:t>
            </a:r>
            <a:endParaRPr kumimoji="1" lang="ja-JP" altLang="en-US" u="sng" dirty="0"/>
          </a:p>
        </p:txBody>
      </p:sp>
      <p:sp>
        <p:nvSpPr>
          <p:cNvPr id="4" name="フッター プレースホルダー 3"/>
          <p:cNvSpPr>
            <a:spLocks noGrp="1"/>
          </p:cNvSpPr>
          <p:nvPr>
            <p:ph type="ftr" sz="quarter" idx="11"/>
          </p:nvPr>
        </p:nvSpPr>
        <p:spPr/>
        <p:txBody>
          <a:bodyPr/>
          <a:lstStyle/>
          <a:p>
            <a:pPr>
              <a:defRPr/>
            </a:pPr>
            <a:r>
              <a:rPr lang="ja-JP" altLang="en-US" smtClean="0"/>
              <a:t>戸田市</a:t>
            </a:r>
            <a:endParaRPr lang="ja-JP" altLang="en-US"/>
          </a:p>
        </p:txBody>
      </p:sp>
      <p:sp>
        <p:nvSpPr>
          <p:cNvPr id="5" name="スライド番号プレースホルダー 4"/>
          <p:cNvSpPr>
            <a:spLocks noGrp="1"/>
          </p:cNvSpPr>
          <p:nvPr>
            <p:ph type="sldNum" sz="quarter" idx="12"/>
          </p:nvPr>
        </p:nvSpPr>
        <p:spPr/>
        <p:txBody>
          <a:bodyPr/>
          <a:lstStyle/>
          <a:p>
            <a:fld id="{6AF7A8E4-9050-4B48-9512-88102BC1E64C}" type="slidenum">
              <a:rPr lang="ja-JP" altLang="en-US" smtClean="0"/>
              <a:pPr/>
              <a:t>6</a:t>
            </a:fld>
            <a:endParaRPr lang="ja-JP" altLang="en-US"/>
          </a:p>
        </p:txBody>
      </p:sp>
      <p:sp>
        <p:nvSpPr>
          <p:cNvPr id="7" name="正方形/長方形 4"/>
          <p:cNvSpPr>
            <a:spLocks noChangeArrowheads="1"/>
          </p:cNvSpPr>
          <p:nvPr/>
        </p:nvSpPr>
        <p:spPr bwMode="auto">
          <a:xfrm>
            <a:off x="5216055" y="6493765"/>
            <a:ext cx="6494585" cy="233397"/>
          </a:xfrm>
          <a:prstGeom prst="rect">
            <a:avLst/>
          </a:prstGeom>
          <a:noFill/>
        </p:spPr>
        <p:txBody>
          <a:bodyPr>
            <a:spAutoFit/>
          </a:bodyPr>
          <a:lstStyle/>
          <a:p>
            <a:pPr algn="r">
              <a:lnSpc>
                <a:spcPts val="1108"/>
              </a:lnSpc>
            </a:pPr>
            <a:r>
              <a:rPr lang="ja-JP" altLang="en-US"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出典：</a:t>
            </a:r>
            <a:r>
              <a:rPr lang="en-US" altLang="ja-JP"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IEA</a:t>
            </a:r>
            <a:r>
              <a:rPr lang="ja-JP" altLang="en-US"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Greenhouse</a:t>
            </a:r>
            <a:r>
              <a:rPr lang="ja-JP" altLang="en-US"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Gas Emissions from Energy</a:t>
            </a:r>
            <a:r>
              <a:rPr lang="ja-JP" altLang="en-US"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2022Edition</a:t>
            </a:r>
            <a:r>
              <a:rPr lang="ja-JP" altLang="en-US" sz="923"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を元に環境省作成</a:t>
            </a:r>
          </a:p>
        </p:txBody>
      </p:sp>
      <p:pic>
        <p:nvPicPr>
          <p:cNvPr id="10" name="図 9">
            <a:extLst>
              <a:ext uri="{FF2B5EF4-FFF2-40B4-BE49-F238E27FC236}">
                <a16:creationId xmlns:a16="http://schemas.microsoft.com/office/drawing/2014/main" id="{4DAEABD6-7B6A-6655-E606-260E668252E6}"/>
              </a:ext>
            </a:extLst>
          </p:cNvPr>
          <p:cNvPicPr>
            <a:picLocks noChangeAspect="1"/>
          </p:cNvPicPr>
          <p:nvPr/>
        </p:nvPicPr>
        <p:blipFill>
          <a:blip r:embed="rId3"/>
          <a:stretch>
            <a:fillRect/>
          </a:stretch>
        </p:blipFill>
        <p:spPr>
          <a:xfrm>
            <a:off x="1271464" y="1448343"/>
            <a:ext cx="8330061" cy="4890510"/>
          </a:xfrm>
          <a:prstGeom prst="rect">
            <a:avLst/>
          </a:prstGeom>
        </p:spPr>
      </p:pic>
      <p:sp>
        <p:nvSpPr>
          <p:cNvPr id="11" name="四角形: 角を丸くする 4">
            <a:extLst>
              <a:ext uri="{FF2B5EF4-FFF2-40B4-BE49-F238E27FC236}">
                <a16:creationId xmlns:a16="http://schemas.microsoft.com/office/drawing/2014/main" id="{1C9B857A-4787-4D1F-BBBB-1E7642CE4354}"/>
              </a:ext>
            </a:extLst>
          </p:cNvPr>
          <p:cNvSpPr/>
          <p:nvPr/>
        </p:nvSpPr>
        <p:spPr>
          <a:xfrm>
            <a:off x="3575720" y="4485053"/>
            <a:ext cx="685799" cy="384107"/>
          </a:xfrm>
          <a:prstGeom prst="round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2" name="四角形: 角を丸くする 9">
            <a:extLst>
              <a:ext uri="{FF2B5EF4-FFF2-40B4-BE49-F238E27FC236}">
                <a16:creationId xmlns:a16="http://schemas.microsoft.com/office/drawing/2014/main" id="{4F8697C1-DEC5-4F52-86CE-D3C27D96D271}"/>
              </a:ext>
            </a:extLst>
          </p:cNvPr>
          <p:cNvSpPr/>
          <p:nvPr/>
        </p:nvSpPr>
        <p:spPr>
          <a:xfrm>
            <a:off x="6528048" y="2592331"/>
            <a:ext cx="587829" cy="660918"/>
          </a:xfrm>
          <a:prstGeom prst="round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3" name="四角形: 角を丸くする 12">
            <a:extLst>
              <a:ext uri="{FF2B5EF4-FFF2-40B4-BE49-F238E27FC236}">
                <a16:creationId xmlns:a16="http://schemas.microsoft.com/office/drawing/2014/main" id="{3FC95F86-6EC7-42D3-B601-BD53BD72F384}"/>
              </a:ext>
            </a:extLst>
          </p:cNvPr>
          <p:cNvSpPr/>
          <p:nvPr/>
        </p:nvSpPr>
        <p:spPr>
          <a:xfrm>
            <a:off x="6300259" y="4581128"/>
            <a:ext cx="587829" cy="660918"/>
          </a:xfrm>
          <a:prstGeom prst="round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FF2CAF1E-4DD6-4E62-B57B-5EAB033DCCA8}"/>
              </a:ext>
            </a:extLst>
          </p:cNvPr>
          <p:cNvSpPr/>
          <p:nvPr/>
        </p:nvSpPr>
        <p:spPr>
          <a:xfrm>
            <a:off x="8184232" y="3479946"/>
            <a:ext cx="1843402" cy="957166"/>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中国とアメリカ</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の</a:t>
            </a:r>
            <a:r>
              <a:rPr kumimoji="1" lang="en-US" altLang="ja-JP" dirty="0">
                <a:latin typeface="Meiryo UI" panose="020B0604030504040204" pitchFamily="50" charset="-128"/>
                <a:ea typeface="Meiryo UI" panose="020B0604030504040204" pitchFamily="50" charset="-128"/>
              </a:rPr>
              <a:t>2</a:t>
            </a:r>
            <a:r>
              <a:rPr kumimoji="1" lang="ja-JP" altLang="en-US" dirty="0">
                <a:latin typeface="Meiryo UI" panose="020B0604030504040204" pitchFamily="50" charset="-128"/>
                <a:ea typeface="Meiryo UI" panose="020B0604030504040204" pitchFamily="50" charset="-128"/>
              </a:rPr>
              <a:t>国で世界の</a:t>
            </a:r>
            <a:r>
              <a:rPr lang="en-US" altLang="ja-JP" dirty="0">
                <a:latin typeface="Meiryo UI" panose="020B0604030504040204" pitchFamily="50" charset="-128"/>
                <a:ea typeface="Meiryo UI" panose="020B0604030504040204" pitchFamily="50" charset="-128"/>
              </a:rPr>
              <a:t>45.2</a:t>
            </a:r>
            <a:r>
              <a:rPr kumimoji="1" lang="en-US" altLang="ja-JP" dirty="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％を占める</a:t>
            </a:r>
          </a:p>
        </p:txBody>
      </p:sp>
      <p:sp>
        <p:nvSpPr>
          <p:cNvPr id="15" name="右大かっこ 14">
            <a:extLst>
              <a:ext uri="{FF2B5EF4-FFF2-40B4-BE49-F238E27FC236}">
                <a16:creationId xmlns:a16="http://schemas.microsoft.com/office/drawing/2014/main" id="{D6381494-A998-DF3A-81AE-FA9C66E23A3C}"/>
              </a:ext>
            </a:extLst>
          </p:cNvPr>
          <p:cNvSpPr/>
          <p:nvPr/>
        </p:nvSpPr>
        <p:spPr>
          <a:xfrm>
            <a:off x="7282408" y="2848474"/>
            <a:ext cx="685800" cy="2164702"/>
          </a:xfrm>
          <a:prstGeom prst="rightBracket">
            <a:avLst>
              <a:gd name="adj" fmla="val 0"/>
            </a:avLst>
          </a:pr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吹き出し: 四角形 8">
            <a:extLst>
              <a:ext uri="{FF2B5EF4-FFF2-40B4-BE49-F238E27FC236}">
                <a16:creationId xmlns:a16="http://schemas.microsoft.com/office/drawing/2014/main" id="{3014CE5F-BC7E-48F3-80A8-37ECCE4DA9EC}"/>
              </a:ext>
            </a:extLst>
          </p:cNvPr>
          <p:cNvSpPr/>
          <p:nvPr/>
        </p:nvSpPr>
        <p:spPr>
          <a:xfrm>
            <a:off x="2052192" y="5255537"/>
            <a:ext cx="1595536" cy="981775"/>
          </a:xfrm>
          <a:prstGeom prst="wedgeRectCallout">
            <a:avLst>
              <a:gd name="adj1" fmla="val 50132"/>
              <a:gd name="adj2" fmla="val -86710"/>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日本は世界で</a:t>
            </a:r>
            <a:r>
              <a:rPr lang="en-US" altLang="ja-JP" dirty="0">
                <a:latin typeface="Meiryo UI" panose="020B0604030504040204" pitchFamily="50" charset="-128"/>
                <a:ea typeface="Meiryo UI" panose="020B0604030504040204" pitchFamily="50" charset="-128"/>
              </a:rPr>
              <a:t>5</a:t>
            </a:r>
            <a:r>
              <a:rPr kumimoji="1" lang="ja-JP" altLang="en-US" dirty="0">
                <a:latin typeface="Meiryo UI" panose="020B0604030504040204" pitchFamily="50" charset="-128"/>
                <a:ea typeface="Meiryo UI" panose="020B0604030504040204" pitchFamily="50" charset="-128"/>
              </a:rPr>
              <a:t>番目の</a:t>
            </a:r>
            <a:endParaRPr kumimoji="1" lang="en-US" altLang="ja-JP" dirty="0">
              <a:latin typeface="Meiryo UI" panose="020B0604030504040204" pitchFamily="50" charset="-128"/>
              <a:ea typeface="Meiryo UI" panose="020B0604030504040204" pitchFamily="50" charset="-128"/>
            </a:endParaRPr>
          </a:p>
          <a:p>
            <a:pPr algn="ctr"/>
            <a:r>
              <a:rPr kumimoji="1" lang="en-US" altLang="ja-JP" dirty="0">
                <a:latin typeface="Meiryo UI" panose="020B0604030504040204" pitchFamily="50" charset="-128"/>
                <a:ea typeface="Meiryo UI" panose="020B0604030504040204" pitchFamily="50" charset="-128"/>
              </a:rPr>
              <a:t>CO</a:t>
            </a:r>
            <a:r>
              <a:rPr kumimoji="1" lang="en-US" altLang="ja-JP" sz="1600" dirty="0">
                <a:latin typeface="Meiryo UI" panose="020B0604030504040204" pitchFamily="50" charset="-128"/>
                <a:ea typeface="Meiryo UI" panose="020B0604030504040204" pitchFamily="50" charset="-128"/>
              </a:rPr>
              <a:t>2</a:t>
            </a:r>
            <a:r>
              <a:rPr kumimoji="1" lang="ja-JP" altLang="en-US" dirty="0">
                <a:latin typeface="Meiryo UI" panose="020B0604030504040204" pitchFamily="50" charset="-128"/>
                <a:ea typeface="Meiryo UI" panose="020B0604030504040204" pitchFamily="50" charset="-128"/>
              </a:rPr>
              <a:t>排出国</a:t>
            </a:r>
          </a:p>
        </p:txBody>
      </p:sp>
    </p:spTree>
    <p:extLst>
      <p:ext uri="{BB962C8B-B14F-4D97-AF65-F5344CB8AC3E}">
        <p14:creationId xmlns:p14="http://schemas.microsoft.com/office/powerpoint/2010/main" val="30386718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94353" y="1555110"/>
            <a:ext cx="10972800" cy="5017046"/>
          </a:xfrm>
        </p:spPr>
        <p:txBody>
          <a:bodyPr/>
          <a:lstStyle/>
          <a:p>
            <a:pPr marL="109537" indent="0">
              <a:buNone/>
            </a:pPr>
            <a:r>
              <a:rPr lang="ja-JP" altLang="en-US" dirty="0">
                <a:latin typeface="Meiryo UI" panose="020B0604030504040204" pitchFamily="50" charset="-128"/>
                <a:ea typeface="Meiryo UI" panose="020B0604030504040204" pitchFamily="50" charset="-128"/>
              </a:rPr>
              <a:t>パリ協定・・</a:t>
            </a:r>
            <a:r>
              <a:rPr lang="ja-JP" altLang="en-US" dirty="0" smtClean="0">
                <a:latin typeface="Meiryo UI" panose="020B0604030504040204" pitchFamily="50" charset="-128"/>
                <a:ea typeface="Meiryo UI" panose="020B0604030504040204" pitchFamily="50" charset="-128"/>
              </a:rPr>
              <a:t>・</a:t>
            </a:r>
            <a:r>
              <a:rPr lang="en-US" altLang="ja-JP" dirty="0">
                <a:solidFill>
                  <a:srgbClr val="FF0000"/>
                </a:solidFill>
                <a:latin typeface="Meiryo UI" panose="020B0604030504040204" pitchFamily="50" charset="-128"/>
                <a:ea typeface="Meiryo UI" panose="020B0604030504040204" pitchFamily="50" charset="-128"/>
              </a:rPr>
              <a:t> </a:t>
            </a:r>
            <a:r>
              <a:rPr lang="en-US" altLang="ja-JP" dirty="0">
                <a:latin typeface="Meiryo UI" panose="020B0604030504040204" pitchFamily="50" charset="-128"/>
                <a:ea typeface="Meiryo UI" panose="020B0604030504040204" pitchFamily="50" charset="-128"/>
              </a:rPr>
              <a:t>2015</a:t>
            </a:r>
            <a:r>
              <a:rPr lang="ja-JP" altLang="en-US" dirty="0">
                <a:latin typeface="Meiryo UI" panose="020B0604030504040204" pitchFamily="50" charset="-128"/>
                <a:ea typeface="Meiryo UI" panose="020B0604030504040204" pitchFamily="50" charset="-128"/>
              </a:rPr>
              <a:t>年</a:t>
            </a:r>
            <a:r>
              <a:rPr lang="en-US" altLang="ja-JP" dirty="0">
                <a:latin typeface="Meiryo UI" panose="020B0604030504040204" pitchFamily="50" charset="-128"/>
                <a:ea typeface="Meiryo UI" panose="020B0604030504040204" pitchFamily="50" charset="-128"/>
              </a:rPr>
              <a:t>12</a:t>
            </a:r>
            <a:r>
              <a:rPr lang="ja-JP" altLang="en-US" dirty="0">
                <a:latin typeface="Meiryo UI" panose="020B0604030504040204" pitchFamily="50" charset="-128"/>
                <a:ea typeface="Meiryo UI" panose="020B0604030504040204" pitchFamily="50" charset="-128"/>
              </a:rPr>
              <a:t>月に、フランス・パリで開かれた第</a:t>
            </a:r>
            <a:r>
              <a:rPr lang="en-US" altLang="ja-JP" dirty="0">
                <a:latin typeface="Meiryo UI" panose="020B0604030504040204" pitchFamily="50" charset="-128"/>
                <a:ea typeface="Meiryo UI" panose="020B0604030504040204" pitchFamily="50" charset="-128"/>
              </a:rPr>
              <a:t>21</a:t>
            </a:r>
            <a:r>
              <a:rPr lang="ja-JP" altLang="en-US" dirty="0">
                <a:latin typeface="Meiryo UI" panose="020B0604030504040204" pitchFamily="50" charset="-128"/>
                <a:ea typeface="Meiryo UI" panose="020B0604030504040204" pitchFamily="50" charset="-128"/>
              </a:rPr>
              <a:t>回気候変動枠組条約締約国会議（</a:t>
            </a:r>
            <a:r>
              <a:rPr lang="en-US" altLang="ja-JP" dirty="0">
                <a:latin typeface="Meiryo UI" panose="020B0604030504040204" pitchFamily="50" charset="-128"/>
                <a:ea typeface="Meiryo UI" panose="020B0604030504040204" pitchFamily="50" charset="-128"/>
              </a:rPr>
              <a:t>COP21</a:t>
            </a:r>
            <a:r>
              <a:rPr lang="ja-JP" altLang="en-US" dirty="0">
                <a:latin typeface="Meiryo UI" panose="020B0604030504040204" pitchFamily="50" charset="-128"/>
                <a:ea typeface="Meiryo UI" panose="020B0604030504040204" pitchFamily="50" charset="-128"/>
              </a:rPr>
              <a:t>）</a:t>
            </a:r>
            <a:r>
              <a:rPr lang="ja-JP" altLang="en-US" dirty="0" smtClean="0">
                <a:latin typeface="Meiryo UI" panose="020B0604030504040204" pitchFamily="50" charset="-128"/>
                <a:ea typeface="Meiryo UI" panose="020B0604030504040204" pitchFamily="50" charset="-128"/>
              </a:rPr>
              <a:t>で世界約</a:t>
            </a:r>
            <a:r>
              <a:rPr lang="en-US" altLang="ja-JP" dirty="0" smtClean="0">
                <a:latin typeface="Meiryo UI" panose="020B0604030504040204" pitchFamily="50" charset="-128"/>
                <a:ea typeface="Meiryo UI" panose="020B0604030504040204" pitchFamily="50" charset="-128"/>
              </a:rPr>
              <a:t>200</a:t>
            </a:r>
            <a:r>
              <a:rPr lang="ja-JP" altLang="en-US" dirty="0" smtClean="0">
                <a:latin typeface="Meiryo UI" panose="020B0604030504040204" pitchFamily="50" charset="-128"/>
                <a:ea typeface="Meiryo UI" panose="020B0604030504040204" pitchFamily="50" charset="-128"/>
              </a:rPr>
              <a:t>か国の合意の上で採択。</a:t>
            </a:r>
            <a:endParaRPr lang="en-US" altLang="ja-JP" dirty="0" smtClean="0">
              <a:latin typeface="Meiryo UI" panose="020B0604030504040204" pitchFamily="50" charset="-128"/>
              <a:ea typeface="Meiryo UI" panose="020B0604030504040204" pitchFamily="50" charset="-128"/>
            </a:endParaRPr>
          </a:p>
          <a:p>
            <a:pPr marL="109537" indent="0">
              <a:buNone/>
            </a:pPr>
            <a:r>
              <a:rPr lang="en-US" altLang="ja-JP" dirty="0" smtClean="0">
                <a:latin typeface="Meiryo UI" panose="020B0604030504040204" pitchFamily="50" charset="-128"/>
                <a:ea typeface="Meiryo UI" panose="020B0604030504040204" pitchFamily="50" charset="-128"/>
              </a:rPr>
              <a:t>1997</a:t>
            </a:r>
            <a:r>
              <a:rPr lang="ja-JP" altLang="en-US" dirty="0" smtClean="0">
                <a:latin typeface="Meiryo UI" panose="020B0604030504040204" pitchFamily="50" charset="-128"/>
                <a:ea typeface="Meiryo UI" panose="020B0604030504040204" pitchFamily="50" charset="-128"/>
              </a:rPr>
              <a:t>年に定まった「京都議定書」の後を継ぎ、国際社会全体</a:t>
            </a:r>
            <a:r>
              <a:rPr lang="ja-JP" altLang="en-US" dirty="0">
                <a:latin typeface="Meiryo UI" panose="020B0604030504040204" pitchFamily="50" charset="-128"/>
                <a:ea typeface="Meiryo UI" panose="020B0604030504040204" pitchFamily="50" charset="-128"/>
              </a:rPr>
              <a:t>で</a:t>
            </a:r>
            <a:r>
              <a:rPr lang="ja-JP" altLang="en-US" dirty="0" smtClean="0">
                <a:latin typeface="Meiryo UI" panose="020B0604030504040204" pitchFamily="50" charset="-128"/>
                <a:ea typeface="Meiryo UI" panose="020B0604030504040204" pitchFamily="50" charset="-128"/>
              </a:rPr>
              <a:t>温暖化対策を進めていくための、礎となる条約。</a:t>
            </a:r>
            <a:endParaRPr lang="en-US" altLang="ja-JP" dirty="0" smtClean="0">
              <a:latin typeface="Meiryo UI" panose="020B0604030504040204" pitchFamily="50" charset="-128"/>
              <a:ea typeface="Meiryo UI" panose="020B0604030504040204" pitchFamily="50" charset="-128"/>
            </a:endParaRPr>
          </a:p>
          <a:p>
            <a:pPr marL="109537" indent="0">
              <a:buNone/>
            </a:pPr>
            <a:endParaRPr lang="en-US" altLang="ja-JP" dirty="0" smtClean="0">
              <a:latin typeface="Meiryo UI" panose="020B0604030504040204" pitchFamily="50" charset="-128"/>
              <a:ea typeface="Meiryo UI" panose="020B0604030504040204" pitchFamily="50" charset="-128"/>
            </a:endParaRPr>
          </a:p>
          <a:p>
            <a:pPr marL="109537" indent="0">
              <a:buNone/>
            </a:pPr>
            <a:endParaRPr lang="en-US" altLang="ja-JP" dirty="0" smtClean="0">
              <a:latin typeface="Meiryo UI" panose="020B0604030504040204" pitchFamily="50" charset="-128"/>
              <a:ea typeface="Meiryo UI" panose="020B0604030504040204" pitchFamily="50" charset="-128"/>
            </a:endParaRPr>
          </a:p>
          <a:p>
            <a:pPr marL="109537" indent="0">
              <a:buNone/>
            </a:pPr>
            <a:r>
              <a:rPr lang="ja-JP" altLang="en-US" dirty="0" smtClean="0">
                <a:latin typeface="Meiryo UI" panose="020B0604030504040204" pitchFamily="50" charset="-128"/>
                <a:ea typeface="Meiryo UI" panose="020B0604030504040204" pitchFamily="50" charset="-128"/>
              </a:rPr>
              <a:t>世界</a:t>
            </a:r>
            <a:r>
              <a:rPr lang="ja-JP" altLang="en-US" dirty="0">
                <a:latin typeface="Meiryo UI" panose="020B0604030504040204" pitchFamily="50" charset="-128"/>
                <a:ea typeface="Meiryo UI" panose="020B0604030504040204" pitchFamily="50" charset="-128"/>
              </a:rPr>
              <a:t>共通の長期目標として、「世界的な平均気温上昇を</a:t>
            </a:r>
            <a:r>
              <a:rPr lang="ja-JP" altLang="en-US" dirty="0">
                <a:solidFill>
                  <a:srgbClr val="FF0000"/>
                </a:solidFill>
                <a:latin typeface="Meiryo UI" panose="020B0604030504040204" pitchFamily="50" charset="-128"/>
                <a:ea typeface="Meiryo UI" panose="020B0604030504040204" pitchFamily="50" charset="-128"/>
              </a:rPr>
              <a:t>産業革命以前に比べて</a:t>
            </a:r>
            <a:r>
              <a:rPr lang="en-US" altLang="ja-JP" dirty="0">
                <a:solidFill>
                  <a:srgbClr val="FF0000"/>
                </a:solidFill>
                <a:latin typeface="Meiryo UI" panose="020B0604030504040204" pitchFamily="50" charset="-128"/>
                <a:ea typeface="Meiryo UI" panose="020B0604030504040204" pitchFamily="50" charset="-128"/>
              </a:rPr>
              <a:t>2</a:t>
            </a:r>
            <a:r>
              <a:rPr lang="en-US" altLang="ja-JP" dirty="0" smtClean="0">
                <a:solidFill>
                  <a:srgbClr val="FF0000"/>
                </a:solidFill>
                <a:latin typeface="Meiryo UI" panose="020B0604030504040204" pitchFamily="50" charset="-128"/>
                <a:ea typeface="Meiryo UI" panose="020B0604030504040204" pitchFamily="50" charset="-128"/>
              </a:rPr>
              <a:t>℃</a:t>
            </a:r>
            <a:r>
              <a:rPr lang="ja-JP" altLang="en-US" dirty="0" smtClean="0">
                <a:solidFill>
                  <a:srgbClr val="FF0000"/>
                </a:solidFill>
                <a:latin typeface="Meiryo UI" panose="020B0604030504040204" pitchFamily="50" charset="-128"/>
                <a:ea typeface="Meiryo UI" panose="020B0604030504040204" pitchFamily="50" charset="-128"/>
              </a:rPr>
              <a:t>より</a:t>
            </a:r>
            <a:r>
              <a:rPr lang="ja-JP" altLang="en-US" dirty="0">
                <a:solidFill>
                  <a:srgbClr val="FF0000"/>
                </a:solidFill>
                <a:latin typeface="Meiryo UI" panose="020B0604030504040204" pitchFamily="50" charset="-128"/>
                <a:ea typeface="Meiryo UI" panose="020B0604030504040204" pitchFamily="50" charset="-128"/>
              </a:rPr>
              <a:t>十分低く保つ</a:t>
            </a:r>
            <a:r>
              <a:rPr lang="ja-JP" altLang="en-US" dirty="0">
                <a:latin typeface="Meiryo UI" panose="020B0604030504040204" pitchFamily="50" charset="-128"/>
                <a:ea typeface="Meiryo UI" panose="020B0604030504040204" pitchFamily="50" charset="-128"/>
              </a:rPr>
              <a:t>とともに、 </a:t>
            </a:r>
            <a:r>
              <a:rPr lang="en-US" altLang="ja-JP" dirty="0">
                <a:solidFill>
                  <a:srgbClr val="FF0000"/>
                </a:solidFill>
                <a:latin typeface="Meiryo UI" panose="020B0604030504040204" pitchFamily="50" charset="-128"/>
                <a:ea typeface="Meiryo UI" panose="020B0604030504040204" pitchFamily="50" charset="-128"/>
              </a:rPr>
              <a:t>1.5℃</a:t>
            </a:r>
            <a:r>
              <a:rPr lang="ja-JP" altLang="en-US" dirty="0">
                <a:solidFill>
                  <a:srgbClr val="FF0000"/>
                </a:solidFill>
                <a:latin typeface="Meiryo UI" panose="020B0604030504040204" pitchFamily="50" charset="-128"/>
                <a:ea typeface="Meiryo UI" panose="020B0604030504040204" pitchFamily="50" charset="-128"/>
              </a:rPr>
              <a:t>に抑える努力を追求</a:t>
            </a:r>
            <a:r>
              <a:rPr lang="ja-JP" altLang="en-US" dirty="0">
                <a:latin typeface="Meiryo UI" panose="020B0604030504040204" pitchFamily="50" charset="-128"/>
                <a:ea typeface="Meiryo UI" panose="020B0604030504040204" pitchFamily="50" charset="-128"/>
              </a:rPr>
              <a:t>すること」が掲げられている。</a:t>
            </a:r>
            <a:endParaRPr lang="en-US" altLang="ja-JP" dirty="0">
              <a:latin typeface="Meiryo UI" panose="020B0604030504040204" pitchFamily="50" charset="-128"/>
              <a:ea typeface="Meiryo UI" panose="020B0604030504040204" pitchFamily="50" charset="-128"/>
            </a:endParaRPr>
          </a:p>
          <a:p>
            <a:pPr marL="109537" indent="0">
              <a:buNone/>
            </a:pPr>
            <a:r>
              <a:rPr lang="ja-JP" altLang="en-US" dirty="0">
                <a:latin typeface="Meiryo UI" panose="020B0604030504040204" pitchFamily="50" charset="-128"/>
                <a:ea typeface="Meiryo UI" panose="020B0604030504040204" pitchFamily="50" charset="-128"/>
              </a:rPr>
              <a:t>世界の温室効果</a:t>
            </a:r>
            <a:r>
              <a:rPr lang="ja-JP" altLang="en-US" dirty="0" smtClean="0">
                <a:latin typeface="Meiryo UI" panose="020B0604030504040204" pitchFamily="50" charset="-128"/>
                <a:ea typeface="Meiryo UI" panose="020B0604030504040204" pitchFamily="50" charset="-128"/>
              </a:rPr>
              <a:t>ガス排出量をピークアウトし、</a:t>
            </a:r>
            <a:r>
              <a:rPr lang="ja-JP" altLang="en-US" b="1" dirty="0" smtClean="0">
                <a:solidFill>
                  <a:srgbClr val="FF0000"/>
                </a:solidFill>
                <a:latin typeface="Meiryo UI" panose="020B0604030504040204" pitchFamily="50" charset="-128"/>
                <a:ea typeface="Meiryo UI" panose="020B0604030504040204" pitchFamily="50" charset="-128"/>
              </a:rPr>
              <a:t>カーボンニュートラル</a:t>
            </a:r>
            <a:r>
              <a:rPr lang="ja-JP" altLang="en-US" dirty="0" smtClean="0">
                <a:latin typeface="Meiryo UI" panose="020B0604030504040204" pitchFamily="50" charset="-128"/>
                <a:ea typeface="Meiryo UI" panose="020B0604030504040204" pitchFamily="50" charset="-128"/>
              </a:rPr>
              <a:t>を実現する必要がある。</a:t>
            </a:r>
            <a:endParaRPr lang="ja-JP" altLang="en-US" dirty="0"/>
          </a:p>
          <a:p>
            <a:pPr marL="109537" indent="0">
              <a:buNone/>
            </a:pPr>
            <a:endParaRPr lang="ja-JP" altLang="en-US" b="1" dirty="0">
              <a:solidFill>
                <a:srgbClr val="FF0000"/>
              </a:solidFill>
              <a:latin typeface="Meiryo UI" panose="020B0604030504040204" pitchFamily="50" charset="-128"/>
              <a:ea typeface="Meiryo UI" panose="020B0604030504040204" pitchFamily="50" charset="-128"/>
            </a:endParaRPr>
          </a:p>
        </p:txBody>
      </p:sp>
      <p:sp>
        <p:nvSpPr>
          <p:cNvPr id="4" name="フッター プレースホルダー 3"/>
          <p:cNvSpPr>
            <a:spLocks noGrp="1"/>
          </p:cNvSpPr>
          <p:nvPr>
            <p:ph type="ftr" sz="quarter" idx="11"/>
          </p:nvPr>
        </p:nvSpPr>
        <p:spPr/>
        <p:txBody>
          <a:bodyPr/>
          <a:lstStyle/>
          <a:p>
            <a:pPr>
              <a:defRPr/>
            </a:pPr>
            <a:r>
              <a:rPr lang="ja-JP" altLang="en-US" smtClean="0"/>
              <a:t>戸田市</a:t>
            </a:r>
            <a:endParaRPr lang="ja-JP" altLang="en-US"/>
          </a:p>
        </p:txBody>
      </p:sp>
      <p:sp>
        <p:nvSpPr>
          <p:cNvPr id="5" name="スライド番号プレースホルダー 4"/>
          <p:cNvSpPr>
            <a:spLocks noGrp="1"/>
          </p:cNvSpPr>
          <p:nvPr>
            <p:ph type="sldNum" sz="quarter" idx="12"/>
          </p:nvPr>
        </p:nvSpPr>
        <p:spPr/>
        <p:txBody>
          <a:bodyPr/>
          <a:lstStyle/>
          <a:p>
            <a:fld id="{6AF7A8E4-9050-4B48-9512-88102BC1E64C}" type="slidenum">
              <a:rPr lang="ja-JP" altLang="en-US" smtClean="0"/>
              <a:pPr/>
              <a:t>7</a:t>
            </a:fld>
            <a:endParaRPr lang="ja-JP" altLang="en-US"/>
          </a:p>
        </p:txBody>
      </p:sp>
      <p:sp>
        <p:nvSpPr>
          <p:cNvPr id="6" name="タイトル 1"/>
          <p:cNvSpPr txBox="1">
            <a:spLocks/>
          </p:cNvSpPr>
          <p:nvPr/>
        </p:nvSpPr>
        <p:spPr bwMode="auto">
          <a:xfrm>
            <a:off x="609600" y="980728"/>
            <a:ext cx="10972800"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4000" kern="1200">
                <a:solidFill>
                  <a:schemeClr val="tx2"/>
                </a:solidFill>
                <a:latin typeface="+mj-lt"/>
                <a:ea typeface="+mj-ea"/>
                <a:cs typeface="+mj-cs"/>
              </a:defRPr>
            </a:lvl1pPr>
            <a:lvl2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2pPr>
            <a:lvl3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3pPr>
            <a:lvl4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4pPr>
            <a:lvl5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5pPr>
            <a:lvl6pPr marL="457200" algn="l" rtl="0" fontAlgn="base">
              <a:spcBef>
                <a:spcPct val="0"/>
              </a:spcBef>
              <a:spcAft>
                <a:spcPct val="0"/>
              </a:spcAft>
              <a:defRPr kumimoji="1" sz="4000">
                <a:solidFill>
                  <a:schemeClr val="tx2"/>
                </a:solidFill>
                <a:latin typeface="Trebuchet MS" pitchFamily="34" charset="0"/>
                <a:ea typeface="HGｺﾞｼｯｸM" pitchFamily="49" charset="-128"/>
              </a:defRPr>
            </a:lvl6pPr>
            <a:lvl7pPr marL="914400" algn="l" rtl="0" fontAlgn="base">
              <a:spcBef>
                <a:spcPct val="0"/>
              </a:spcBef>
              <a:spcAft>
                <a:spcPct val="0"/>
              </a:spcAft>
              <a:defRPr kumimoji="1" sz="4000">
                <a:solidFill>
                  <a:schemeClr val="tx2"/>
                </a:solidFill>
                <a:latin typeface="Trebuchet MS" pitchFamily="34" charset="0"/>
                <a:ea typeface="HGｺﾞｼｯｸM" pitchFamily="49" charset="-128"/>
              </a:defRPr>
            </a:lvl7pPr>
            <a:lvl8pPr marL="1371600" algn="l" rtl="0" fontAlgn="base">
              <a:spcBef>
                <a:spcPct val="0"/>
              </a:spcBef>
              <a:spcAft>
                <a:spcPct val="0"/>
              </a:spcAft>
              <a:defRPr kumimoji="1" sz="4000">
                <a:solidFill>
                  <a:schemeClr val="tx2"/>
                </a:solidFill>
                <a:latin typeface="Trebuchet MS" pitchFamily="34" charset="0"/>
                <a:ea typeface="HGｺﾞｼｯｸM" pitchFamily="49" charset="-128"/>
              </a:defRPr>
            </a:lvl8pPr>
            <a:lvl9pPr marL="1828800" algn="l" rtl="0" fontAlgn="base">
              <a:spcBef>
                <a:spcPct val="0"/>
              </a:spcBef>
              <a:spcAft>
                <a:spcPct val="0"/>
              </a:spcAft>
              <a:defRPr kumimoji="1" sz="4000">
                <a:solidFill>
                  <a:schemeClr val="tx2"/>
                </a:solidFill>
                <a:latin typeface="Trebuchet MS" pitchFamily="34" charset="0"/>
                <a:ea typeface="HGｺﾞｼｯｸM" pitchFamily="49" charset="-128"/>
              </a:defRPr>
            </a:lvl9pPr>
          </a:lstStyle>
          <a:p>
            <a:r>
              <a:rPr lang="ja-JP" altLang="en-US" sz="2800" u="sng" dirty="0" smtClean="0">
                <a:solidFill>
                  <a:schemeClr val="tx1"/>
                </a:solidFill>
                <a:latin typeface="Meiryo UI" panose="020B0604030504040204" pitchFamily="50" charset="-128"/>
                <a:ea typeface="Meiryo UI" panose="020B0604030504040204" pitchFamily="50" charset="-128"/>
                <a:cs typeface="+mn-cs"/>
              </a:rPr>
              <a:t>国際的な取り組み</a:t>
            </a:r>
            <a:endParaRPr lang="ja-JP" altLang="en-US" sz="2800" u="sng" dirty="0">
              <a:solidFill>
                <a:schemeClr val="tx1"/>
              </a:solidFill>
              <a:latin typeface="Meiryo UI" panose="020B0604030504040204" pitchFamily="50" charset="-128"/>
              <a:ea typeface="Meiryo UI" panose="020B0604030504040204" pitchFamily="50" charset="-128"/>
              <a:cs typeface="+mn-cs"/>
            </a:endParaRPr>
          </a:p>
        </p:txBody>
      </p:sp>
      <p:sp>
        <p:nvSpPr>
          <p:cNvPr id="7" name="タイトル 1"/>
          <p:cNvSpPr txBox="1">
            <a:spLocks/>
          </p:cNvSpPr>
          <p:nvPr/>
        </p:nvSpPr>
        <p:spPr bwMode="auto">
          <a:xfrm>
            <a:off x="119336" y="360362"/>
            <a:ext cx="6984776" cy="78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4000" kern="1200">
                <a:solidFill>
                  <a:schemeClr val="tx2"/>
                </a:solidFill>
                <a:latin typeface="+mj-lt"/>
                <a:ea typeface="+mj-ea"/>
                <a:cs typeface="+mj-cs"/>
              </a:defRPr>
            </a:lvl1pPr>
            <a:lvl2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2pPr>
            <a:lvl3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3pPr>
            <a:lvl4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4pPr>
            <a:lvl5pPr algn="l" rtl="0" eaLnBrk="0" fontAlgn="base" hangingPunct="0">
              <a:spcBef>
                <a:spcPct val="0"/>
              </a:spcBef>
              <a:spcAft>
                <a:spcPct val="0"/>
              </a:spcAft>
              <a:defRPr kumimoji="1" sz="4000">
                <a:solidFill>
                  <a:schemeClr val="tx2"/>
                </a:solidFill>
                <a:latin typeface="Trebuchet MS" pitchFamily="34" charset="0"/>
                <a:ea typeface="HGｺﾞｼｯｸM" pitchFamily="49" charset="-128"/>
              </a:defRPr>
            </a:lvl5pPr>
            <a:lvl6pPr marL="457200" algn="l" rtl="0" fontAlgn="base">
              <a:spcBef>
                <a:spcPct val="0"/>
              </a:spcBef>
              <a:spcAft>
                <a:spcPct val="0"/>
              </a:spcAft>
              <a:defRPr kumimoji="1" sz="4000">
                <a:solidFill>
                  <a:schemeClr val="tx2"/>
                </a:solidFill>
                <a:latin typeface="Trebuchet MS" pitchFamily="34" charset="0"/>
                <a:ea typeface="HGｺﾞｼｯｸM" pitchFamily="49" charset="-128"/>
              </a:defRPr>
            </a:lvl6pPr>
            <a:lvl7pPr marL="914400" algn="l" rtl="0" fontAlgn="base">
              <a:spcBef>
                <a:spcPct val="0"/>
              </a:spcBef>
              <a:spcAft>
                <a:spcPct val="0"/>
              </a:spcAft>
              <a:defRPr kumimoji="1" sz="4000">
                <a:solidFill>
                  <a:schemeClr val="tx2"/>
                </a:solidFill>
                <a:latin typeface="Trebuchet MS" pitchFamily="34" charset="0"/>
                <a:ea typeface="HGｺﾞｼｯｸM" pitchFamily="49" charset="-128"/>
              </a:defRPr>
            </a:lvl7pPr>
            <a:lvl8pPr marL="1371600" algn="l" rtl="0" fontAlgn="base">
              <a:spcBef>
                <a:spcPct val="0"/>
              </a:spcBef>
              <a:spcAft>
                <a:spcPct val="0"/>
              </a:spcAft>
              <a:defRPr kumimoji="1" sz="4000">
                <a:solidFill>
                  <a:schemeClr val="tx2"/>
                </a:solidFill>
                <a:latin typeface="Trebuchet MS" pitchFamily="34" charset="0"/>
                <a:ea typeface="HGｺﾞｼｯｸM" pitchFamily="49" charset="-128"/>
              </a:defRPr>
            </a:lvl8pPr>
            <a:lvl9pPr marL="1828800" algn="l" rtl="0" fontAlgn="base">
              <a:spcBef>
                <a:spcPct val="0"/>
              </a:spcBef>
              <a:spcAft>
                <a:spcPct val="0"/>
              </a:spcAft>
              <a:defRPr kumimoji="1" sz="4000">
                <a:solidFill>
                  <a:schemeClr val="tx2"/>
                </a:solidFill>
                <a:latin typeface="Trebuchet MS" pitchFamily="34" charset="0"/>
                <a:ea typeface="HGｺﾞｼｯｸM" pitchFamily="49" charset="-128"/>
              </a:defRPr>
            </a:lvl9pPr>
          </a:lstStyle>
          <a:p>
            <a:r>
              <a:rPr lang="en-US" altLang="ja-JP" dirty="0" smtClean="0"/>
              <a:t>1</a:t>
            </a:r>
            <a:r>
              <a:rPr lang="en-US" altLang="ja-JP" dirty="0"/>
              <a:t>. </a:t>
            </a:r>
            <a:r>
              <a:rPr lang="ja-JP" altLang="en-US" dirty="0" smtClean="0"/>
              <a:t>地球</a:t>
            </a:r>
            <a:r>
              <a:rPr lang="ja-JP" altLang="en-US" dirty="0"/>
              <a:t>温暖化の概要と現状</a:t>
            </a:r>
          </a:p>
        </p:txBody>
      </p:sp>
      <p:sp>
        <p:nvSpPr>
          <p:cNvPr id="8" name="下矢印 7"/>
          <p:cNvSpPr/>
          <p:nvPr/>
        </p:nvSpPr>
        <p:spPr>
          <a:xfrm>
            <a:off x="5447928" y="3544888"/>
            <a:ext cx="843339" cy="738978"/>
          </a:xfrm>
          <a:prstGeom prst="downArrow">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04868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ja-JP" altLang="en-US" sz="4400" dirty="0"/>
              <a:t>２．カーボンニュートラルと</a:t>
            </a:r>
            <a:r>
              <a:rPr lang="ja-JP" altLang="en-US" sz="4400" dirty="0" smtClean="0"/>
              <a:t>は</a:t>
            </a:r>
            <a:endParaRPr kumimoji="1" lang="ja-JP" altLang="en-US" dirty="0"/>
          </a:p>
        </p:txBody>
      </p:sp>
      <p:sp>
        <p:nvSpPr>
          <p:cNvPr id="4" name="フッター プレースホルダー 3"/>
          <p:cNvSpPr>
            <a:spLocks noGrp="1"/>
          </p:cNvSpPr>
          <p:nvPr>
            <p:ph type="ftr" sz="quarter" idx="11"/>
          </p:nvPr>
        </p:nvSpPr>
        <p:spPr>
          <a:xfrm>
            <a:off x="4511824" y="6262688"/>
            <a:ext cx="1767417" cy="457200"/>
          </a:xfrm>
        </p:spPr>
        <p:txBody>
          <a:bodyPr/>
          <a:lstStyle/>
          <a:p>
            <a:pPr>
              <a:defRPr/>
            </a:pPr>
            <a:r>
              <a:rPr lang="ja-JP" altLang="en-US" dirty="0" smtClean="0"/>
              <a:t>戸田市</a:t>
            </a:r>
            <a:endParaRPr lang="ja-JP" altLang="en-US" dirty="0"/>
          </a:p>
        </p:txBody>
      </p:sp>
      <p:sp>
        <p:nvSpPr>
          <p:cNvPr id="5" name="スライド番号プレースホルダー 4"/>
          <p:cNvSpPr>
            <a:spLocks noGrp="1"/>
          </p:cNvSpPr>
          <p:nvPr>
            <p:ph type="sldNum" sz="quarter" idx="12"/>
          </p:nvPr>
        </p:nvSpPr>
        <p:spPr/>
        <p:txBody>
          <a:bodyPr/>
          <a:lstStyle/>
          <a:p>
            <a:fld id="{6AF7A8E4-9050-4B48-9512-88102BC1E64C}" type="slidenum">
              <a:rPr lang="ja-JP" altLang="en-US" smtClean="0"/>
              <a:pPr/>
              <a:t>8</a:t>
            </a:fld>
            <a:endParaRPr lang="ja-JP" altLang="en-US"/>
          </a:p>
        </p:txBody>
      </p:sp>
      <p:pic>
        <p:nvPicPr>
          <p:cNvPr id="8" name="図 7"/>
          <p:cNvPicPr>
            <a:picLocks noChangeAspect="1"/>
          </p:cNvPicPr>
          <p:nvPr/>
        </p:nvPicPr>
        <p:blipFill rotWithShape="1">
          <a:blip r:embed="rId3" cstate="print">
            <a:extLst>
              <a:ext uri="{28A0092B-C50C-407E-A947-70E740481C1C}">
                <a14:useLocalDpi xmlns:a14="http://schemas.microsoft.com/office/drawing/2010/main" val="0"/>
              </a:ext>
            </a:extLst>
          </a:blip>
          <a:srcRect l="8417" t="73100" r="48515"/>
          <a:stretch/>
        </p:blipFill>
        <p:spPr>
          <a:xfrm>
            <a:off x="8726235" y="4365104"/>
            <a:ext cx="2600049" cy="2126184"/>
          </a:xfrm>
          <a:prstGeom prst="rect">
            <a:avLst/>
          </a:prstGeom>
        </p:spPr>
      </p:pic>
    </p:spTree>
    <p:extLst>
      <p:ext uri="{BB962C8B-B14F-4D97-AF65-F5344CB8AC3E}">
        <p14:creationId xmlns:p14="http://schemas.microsoft.com/office/powerpoint/2010/main" val="38290334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229231" y="698050"/>
            <a:ext cx="10972800" cy="650876"/>
          </a:xfrm>
        </p:spPr>
        <p:txBody>
          <a:bodyPr/>
          <a:lstStyle/>
          <a:p>
            <a:r>
              <a:rPr lang="en-US" altLang="ja-JP" dirty="0"/>
              <a:t>2.</a:t>
            </a:r>
            <a:r>
              <a:rPr lang="ja-JP" altLang="en-US" dirty="0"/>
              <a:t>カーボンニュートラルとは</a:t>
            </a:r>
            <a:r>
              <a:rPr lang="en-US" altLang="ja-JP" dirty="0"/>
              <a:t/>
            </a:r>
            <a:br>
              <a:rPr lang="en-US" altLang="ja-JP" dirty="0"/>
            </a:br>
            <a:endParaRPr lang="ja-JP" altLang="en-US" dirty="0"/>
          </a:p>
        </p:txBody>
      </p:sp>
      <p:pic>
        <p:nvPicPr>
          <p:cNvPr id="10" name="コンテンツ プレースホルダー 9"/>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7850" t="13845" r="55927" b="60545"/>
          <a:stretch/>
        </p:blipFill>
        <p:spPr>
          <a:xfrm>
            <a:off x="2016195" y="2768836"/>
            <a:ext cx="686881" cy="686880"/>
          </a:xfrm>
        </p:spPr>
      </p:pic>
      <p:sp>
        <p:nvSpPr>
          <p:cNvPr id="4" name="フッター プレースホルダー 3"/>
          <p:cNvSpPr>
            <a:spLocks noGrp="1"/>
          </p:cNvSpPr>
          <p:nvPr>
            <p:ph type="ftr" sz="quarter" idx="11"/>
          </p:nvPr>
        </p:nvSpPr>
        <p:spPr>
          <a:xfrm>
            <a:off x="3816163" y="6422308"/>
            <a:ext cx="4572000" cy="457200"/>
          </a:xfrm>
        </p:spPr>
        <p:txBody>
          <a:bodyPr/>
          <a:lstStyle/>
          <a:p>
            <a:pPr>
              <a:defRPr/>
            </a:pPr>
            <a:r>
              <a:rPr lang="ja-JP" altLang="en-US" smtClean="0"/>
              <a:t>戸田市</a:t>
            </a:r>
            <a:endParaRPr lang="ja-JP" altLang="en-US"/>
          </a:p>
        </p:txBody>
      </p:sp>
      <p:sp>
        <p:nvSpPr>
          <p:cNvPr id="5" name="スライド番号プレースホルダー 4"/>
          <p:cNvSpPr>
            <a:spLocks noGrp="1"/>
          </p:cNvSpPr>
          <p:nvPr>
            <p:ph type="sldNum" sz="quarter" idx="12"/>
          </p:nvPr>
        </p:nvSpPr>
        <p:spPr/>
        <p:txBody>
          <a:bodyPr/>
          <a:lstStyle/>
          <a:p>
            <a:fld id="{D722F5BA-5702-4B2E-9372-81DE91059ABF}" type="slidenum">
              <a:rPr lang="ja-JP" altLang="en-US" smtClean="0"/>
              <a:pPr/>
              <a:t>9</a:t>
            </a:fld>
            <a:endParaRPr lang="ja-JP" altLang="en-US"/>
          </a:p>
        </p:txBody>
      </p:sp>
      <p:cxnSp>
        <p:nvCxnSpPr>
          <p:cNvPr id="3" name="直線コネクタ 2"/>
          <p:cNvCxnSpPr/>
          <p:nvPr/>
        </p:nvCxnSpPr>
        <p:spPr>
          <a:xfrm>
            <a:off x="1277692" y="4869160"/>
            <a:ext cx="9001000" cy="0"/>
          </a:xfrm>
          <a:prstGeom prst="line">
            <a:avLst/>
          </a:prstGeom>
        </p:spPr>
        <p:style>
          <a:lnRef idx="1">
            <a:schemeClr val="dk1"/>
          </a:lnRef>
          <a:fillRef idx="0">
            <a:schemeClr val="dk1"/>
          </a:fillRef>
          <a:effectRef idx="0">
            <a:schemeClr val="dk1"/>
          </a:effectRef>
          <a:fontRef idx="minor">
            <a:schemeClr val="tx1"/>
          </a:fontRef>
        </p:style>
      </p:cxnSp>
      <p:pic>
        <p:nvPicPr>
          <p:cNvPr id="11" name="図 10"/>
          <p:cNvPicPr>
            <a:picLocks noChangeAspect="1"/>
          </p:cNvPicPr>
          <p:nvPr/>
        </p:nvPicPr>
        <p:blipFill rotWithShape="1">
          <a:blip r:embed="rId4" cstate="print">
            <a:extLst>
              <a:ext uri="{28A0092B-C50C-407E-A947-70E740481C1C}">
                <a14:useLocalDpi xmlns:a14="http://schemas.microsoft.com/office/drawing/2010/main" val="0"/>
              </a:ext>
            </a:extLst>
          </a:blip>
          <a:srcRect l="12872" t="48950" r="45544" b="26901"/>
          <a:stretch/>
        </p:blipFill>
        <p:spPr>
          <a:xfrm>
            <a:off x="2888008" y="2403758"/>
            <a:ext cx="1335784" cy="1097250"/>
          </a:xfrm>
          <a:prstGeom prst="rect">
            <a:avLst/>
          </a:prstGeom>
        </p:spPr>
      </p:pic>
      <p:pic>
        <p:nvPicPr>
          <p:cNvPr id="12" name="図 11"/>
          <p:cNvPicPr>
            <a:picLocks noChangeAspect="1"/>
          </p:cNvPicPr>
          <p:nvPr/>
        </p:nvPicPr>
        <p:blipFill rotWithShape="1">
          <a:blip r:embed="rId5" cstate="print">
            <a:extLst>
              <a:ext uri="{28A0092B-C50C-407E-A947-70E740481C1C}">
                <a14:useLocalDpi xmlns:a14="http://schemas.microsoft.com/office/drawing/2010/main" val="0"/>
              </a:ext>
            </a:extLst>
          </a:blip>
          <a:srcRect l="48515" t="18500" r="8416" b="64700"/>
          <a:stretch/>
        </p:blipFill>
        <p:spPr>
          <a:xfrm>
            <a:off x="3999716" y="2979822"/>
            <a:ext cx="872148" cy="481186"/>
          </a:xfrm>
          <a:prstGeom prst="rect">
            <a:avLst/>
          </a:prstGeom>
        </p:spPr>
      </p:pic>
      <p:sp>
        <p:nvSpPr>
          <p:cNvPr id="15" name="正方形/長方形 14"/>
          <p:cNvSpPr/>
          <p:nvPr/>
        </p:nvSpPr>
        <p:spPr>
          <a:xfrm>
            <a:off x="6458081" y="4278463"/>
            <a:ext cx="3040799" cy="590697"/>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6456040" y="4861401"/>
            <a:ext cx="3040799" cy="534880"/>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7540518" y="4389145"/>
            <a:ext cx="936104" cy="369332"/>
          </a:xfrm>
          <a:prstGeom prst="rect">
            <a:avLst/>
          </a:prstGeom>
          <a:solidFill>
            <a:schemeClr val="accent6">
              <a:lumMod val="75000"/>
            </a:schemeClr>
          </a:solidFill>
          <a:ln>
            <a:noFill/>
          </a:ln>
        </p:spPr>
        <p:txBody>
          <a:bodyPr wrap="square" rtlCol="0">
            <a:spAutoFit/>
          </a:bodyPr>
          <a:lstStyle/>
          <a:p>
            <a:r>
              <a:rPr kumimoji="1" lang="ja-JP" altLang="en-US" dirty="0" smtClean="0">
                <a:solidFill>
                  <a:schemeClr val="bg1"/>
                </a:solidFill>
              </a:rPr>
              <a:t>＋</a:t>
            </a:r>
            <a:r>
              <a:rPr kumimoji="1" lang="en-US" altLang="ja-JP" dirty="0" smtClean="0">
                <a:solidFill>
                  <a:schemeClr val="bg1"/>
                </a:solidFill>
              </a:rPr>
              <a:t>CO2</a:t>
            </a:r>
            <a:endParaRPr kumimoji="1" lang="ja-JP" altLang="en-US" dirty="0">
              <a:solidFill>
                <a:schemeClr val="bg1"/>
              </a:solidFill>
            </a:endParaRPr>
          </a:p>
        </p:txBody>
      </p:sp>
      <p:sp>
        <p:nvSpPr>
          <p:cNvPr id="20" name="テキスト ボックス 19"/>
          <p:cNvSpPr txBox="1"/>
          <p:nvPr/>
        </p:nvSpPr>
        <p:spPr>
          <a:xfrm>
            <a:off x="7508387" y="4976007"/>
            <a:ext cx="936104" cy="369332"/>
          </a:xfrm>
          <a:prstGeom prst="rect">
            <a:avLst/>
          </a:prstGeom>
          <a:noFill/>
          <a:ln>
            <a:noFill/>
          </a:ln>
        </p:spPr>
        <p:txBody>
          <a:bodyPr wrap="square" rtlCol="0">
            <a:spAutoFit/>
          </a:bodyPr>
          <a:lstStyle/>
          <a:p>
            <a:r>
              <a:rPr kumimoji="1" lang="ja-JP" altLang="en-US" dirty="0" smtClean="0"/>
              <a:t>－</a:t>
            </a:r>
            <a:r>
              <a:rPr kumimoji="1" lang="en-US" altLang="ja-JP" dirty="0" smtClean="0"/>
              <a:t>CO2</a:t>
            </a:r>
            <a:endParaRPr kumimoji="1" lang="ja-JP" altLang="en-US" dirty="0"/>
          </a:p>
        </p:txBody>
      </p:sp>
      <p:pic>
        <p:nvPicPr>
          <p:cNvPr id="24" name="図 23"/>
          <p:cNvPicPr>
            <a:picLocks noChangeAspect="1"/>
          </p:cNvPicPr>
          <p:nvPr/>
        </p:nvPicPr>
        <p:blipFill rotWithShape="1">
          <a:blip r:embed="rId6" cstate="print">
            <a:extLst>
              <a:ext uri="{28A0092B-C50C-407E-A947-70E740481C1C}">
                <a14:useLocalDpi xmlns:a14="http://schemas.microsoft.com/office/drawing/2010/main" val="0"/>
              </a:ext>
            </a:extLst>
          </a:blip>
          <a:srcRect l="69800" t="67199" r="9408" b="14951"/>
          <a:stretch/>
        </p:blipFill>
        <p:spPr>
          <a:xfrm>
            <a:off x="7060777" y="5459534"/>
            <a:ext cx="1008112" cy="1224136"/>
          </a:xfrm>
          <a:prstGeom prst="rect">
            <a:avLst/>
          </a:prstGeom>
        </p:spPr>
      </p:pic>
      <p:pic>
        <p:nvPicPr>
          <p:cNvPr id="25" name="図 24"/>
          <p:cNvPicPr>
            <a:picLocks noChangeAspect="1"/>
          </p:cNvPicPr>
          <p:nvPr/>
        </p:nvPicPr>
        <p:blipFill rotWithShape="1">
          <a:blip r:embed="rId6" cstate="print">
            <a:extLst>
              <a:ext uri="{28A0092B-C50C-407E-A947-70E740481C1C}">
                <a14:useLocalDpi xmlns:a14="http://schemas.microsoft.com/office/drawing/2010/main" val="0"/>
              </a:ext>
            </a:extLst>
          </a:blip>
          <a:srcRect l="69800" t="67199" r="9408" b="14951"/>
          <a:stretch/>
        </p:blipFill>
        <p:spPr>
          <a:xfrm>
            <a:off x="8114492" y="5450508"/>
            <a:ext cx="1008112" cy="1224136"/>
          </a:xfrm>
          <a:prstGeom prst="rect">
            <a:avLst/>
          </a:prstGeom>
        </p:spPr>
      </p:pic>
      <p:sp>
        <p:nvSpPr>
          <p:cNvPr id="26" name="テキスト ボックス 25"/>
          <p:cNvSpPr txBox="1"/>
          <p:nvPr/>
        </p:nvSpPr>
        <p:spPr>
          <a:xfrm>
            <a:off x="7518058" y="1091064"/>
            <a:ext cx="1237107" cy="461665"/>
          </a:xfrm>
          <a:prstGeom prst="rect">
            <a:avLst/>
          </a:prstGeom>
          <a:noFill/>
        </p:spPr>
        <p:txBody>
          <a:bodyPr wrap="square" rtlCol="0">
            <a:spAutoFit/>
          </a:bodyPr>
          <a:lstStyle/>
          <a:p>
            <a:r>
              <a:rPr kumimoji="1" lang="en-US" altLang="ja-JP" sz="2400" dirty="0" smtClean="0"/>
              <a:t>2050</a:t>
            </a:r>
            <a:r>
              <a:rPr kumimoji="1" lang="ja-JP" altLang="en-US" sz="2400" dirty="0" smtClean="0"/>
              <a:t>年</a:t>
            </a:r>
            <a:endParaRPr kumimoji="1" lang="ja-JP" altLang="en-US" sz="2400" dirty="0"/>
          </a:p>
        </p:txBody>
      </p:sp>
      <p:cxnSp>
        <p:nvCxnSpPr>
          <p:cNvPr id="28" name="直線コネクタ 27"/>
          <p:cNvCxnSpPr/>
          <p:nvPr/>
        </p:nvCxnSpPr>
        <p:spPr>
          <a:xfrm>
            <a:off x="4959076" y="3470804"/>
            <a:ext cx="1447203" cy="807658"/>
          </a:xfrm>
          <a:prstGeom prst="line">
            <a:avLst/>
          </a:prstGeom>
          <a:ln>
            <a:prstDash val="lgDash"/>
          </a:ln>
        </p:spPr>
        <p:style>
          <a:lnRef idx="1">
            <a:schemeClr val="dk1"/>
          </a:lnRef>
          <a:fillRef idx="0">
            <a:schemeClr val="dk1"/>
          </a:fillRef>
          <a:effectRef idx="0">
            <a:schemeClr val="dk1"/>
          </a:effectRef>
          <a:fontRef idx="minor">
            <a:schemeClr val="tx1"/>
          </a:fontRef>
        </p:style>
      </p:cxnSp>
      <p:sp>
        <p:nvSpPr>
          <p:cNvPr id="27" name="正方形/長方形 26"/>
          <p:cNvSpPr/>
          <p:nvPr/>
        </p:nvSpPr>
        <p:spPr>
          <a:xfrm>
            <a:off x="1848258" y="3448955"/>
            <a:ext cx="3024336" cy="1412446"/>
          </a:xfrm>
          <a:prstGeom prst="rect">
            <a:avLst/>
          </a:prstGeom>
          <a:solidFill>
            <a:schemeClr val="bg2">
              <a:lumMod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9" name="テキスト ボックス 8"/>
          <p:cNvSpPr txBox="1"/>
          <p:nvPr/>
        </p:nvSpPr>
        <p:spPr>
          <a:xfrm>
            <a:off x="2880059" y="3936244"/>
            <a:ext cx="936104" cy="369332"/>
          </a:xfrm>
          <a:prstGeom prst="rect">
            <a:avLst/>
          </a:prstGeom>
          <a:solidFill>
            <a:schemeClr val="bg2">
              <a:lumMod val="25000"/>
            </a:schemeClr>
          </a:solidFill>
          <a:ln>
            <a:noFill/>
          </a:ln>
        </p:spPr>
        <p:txBody>
          <a:bodyPr wrap="square" rtlCol="0">
            <a:spAutoFit/>
          </a:bodyPr>
          <a:lstStyle/>
          <a:p>
            <a:r>
              <a:rPr kumimoji="1" lang="ja-JP" altLang="en-US" dirty="0" smtClean="0">
                <a:solidFill>
                  <a:schemeClr val="bg1"/>
                </a:solidFill>
              </a:rPr>
              <a:t>＋</a:t>
            </a:r>
            <a:r>
              <a:rPr kumimoji="1" lang="en-US" altLang="ja-JP" dirty="0" smtClean="0">
                <a:solidFill>
                  <a:schemeClr val="bg1"/>
                </a:solidFill>
              </a:rPr>
              <a:t>CO2</a:t>
            </a:r>
            <a:endParaRPr kumimoji="1" lang="ja-JP" altLang="en-US" dirty="0">
              <a:solidFill>
                <a:schemeClr val="bg1"/>
              </a:solidFill>
            </a:endParaRPr>
          </a:p>
        </p:txBody>
      </p:sp>
      <p:sp>
        <p:nvSpPr>
          <p:cNvPr id="30" name="テキスト ボックス 29"/>
          <p:cNvSpPr txBox="1"/>
          <p:nvPr/>
        </p:nvSpPr>
        <p:spPr>
          <a:xfrm>
            <a:off x="2801555" y="1125852"/>
            <a:ext cx="1237107" cy="461665"/>
          </a:xfrm>
          <a:prstGeom prst="rect">
            <a:avLst/>
          </a:prstGeom>
          <a:noFill/>
        </p:spPr>
        <p:txBody>
          <a:bodyPr wrap="square" rtlCol="0">
            <a:spAutoFit/>
          </a:bodyPr>
          <a:lstStyle/>
          <a:p>
            <a:r>
              <a:rPr kumimoji="1" lang="en-US" altLang="ja-JP" sz="2400" dirty="0" smtClean="0"/>
              <a:t>2019</a:t>
            </a:r>
            <a:r>
              <a:rPr kumimoji="1" lang="ja-JP" altLang="en-US" sz="2400" dirty="0" smtClean="0"/>
              <a:t>年</a:t>
            </a:r>
            <a:endParaRPr kumimoji="1" lang="ja-JP" altLang="en-US" sz="2400" dirty="0"/>
          </a:p>
        </p:txBody>
      </p:sp>
      <p:sp>
        <p:nvSpPr>
          <p:cNvPr id="31" name="テキスト ボックス 30"/>
          <p:cNvSpPr txBox="1"/>
          <p:nvPr/>
        </p:nvSpPr>
        <p:spPr>
          <a:xfrm>
            <a:off x="2711624" y="4283804"/>
            <a:ext cx="1584176" cy="369332"/>
          </a:xfrm>
          <a:prstGeom prst="rect">
            <a:avLst/>
          </a:prstGeom>
          <a:solidFill>
            <a:schemeClr val="bg2">
              <a:lumMod val="25000"/>
            </a:schemeClr>
          </a:solidFill>
          <a:ln>
            <a:noFill/>
          </a:ln>
        </p:spPr>
        <p:txBody>
          <a:bodyPr wrap="square" rtlCol="0">
            <a:spAutoFit/>
          </a:bodyPr>
          <a:lstStyle/>
          <a:p>
            <a:r>
              <a:rPr kumimoji="1" lang="ja-JP" altLang="en-US" dirty="0" smtClean="0">
                <a:solidFill>
                  <a:schemeClr val="bg1"/>
                </a:solidFill>
              </a:rPr>
              <a:t>約</a:t>
            </a:r>
            <a:r>
              <a:rPr kumimoji="1" lang="en-US" altLang="ja-JP" dirty="0" smtClean="0">
                <a:solidFill>
                  <a:schemeClr val="bg1"/>
                </a:solidFill>
              </a:rPr>
              <a:t>335</a:t>
            </a:r>
            <a:r>
              <a:rPr kumimoji="1" lang="ja-JP" altLang="en-US" dirty="0" smtClean="0">
                <a:solidFill>
                  <a:schemeClr val="bg1"/>
                </a:solidFill>
              </a:rPr>
              <a:t>億トン</a:t>
            </a:r>
            <a:endParaRPr kumimoji="1" lang="ja-JP" altLang="en-US" dirty="0">
              <a:solidFill>
                <a:schemeClr val="bg1"/>
              </a:solidFill>
            </a:endParaRPr>
          </a:p>
        </p:txBody>
      </p:sp>
      <p:sp>
        <p:nvSpPr>
          <p:cNvPr id="7" name="正方形/長方形 6"/>
          <p:cNvSpPr/>
          <p:nvPr/>
        </p:nvSpPr>
        <p:spPr>
          <a:xfrm>
            <a:off x="6471632" y="2065913"/>
            <a:ext cx="3025208" cy="2206702"/>
          </a:xfrm>
          <a:prstGeom prst="rect">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flipV="1">
            <a:off x="4935886" y="2057243"/>
            <a:ext cx="1539834" cy="1341139"/>
          </a:xfrm>
          <a:prstGeom prst="line">
            <a:avLst/>
          </a:prstGeom>
          <a:ln>
            <a:prstDash val="lgDash"/>
          </a:ln>
        </p:spPr>
        <p:style>
          <a:lnRef idx="1">
            <a:schemeClr val="dk1"/>
          </a:lnRef>
          <a:fillRef idx="0">
            <a:schemeClr val="dk1"/>
          </a:fillRef>
          <a:effectRef idx="0">
            <a:schemeClr val="dk1"/>
          </a:effectRef>
          <a:fontRef idx="minor">
            <a:schemeClr val="tx1"/>
          </a:fontRef>
        </p:style>
      </p:cxnSp>
      <p:sp>
        <p:nvSpPr>
          <p:cNvPr id="14" name="四角形吹き出し 13"/>
          <p:cNvSpPr/>
          <p:nvPr/>
        </p:nvSpPr>
        <p:spPr>
          <a:xfrm>
            <a:off x="4645804" y="1408617"/>
            <a:ext cx="1481923" cy="977902"/>
          </a:xfrm>
          <a:prstGeom prst="wedgeRectCallout">
            <a:avLst>
              <a:gd name="adj1" fmla="val -236"/>
              <a:gd name="adj2" fmla="val 6711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4669658" y="1507010"/>
            <a:ext cx="1512736" cy="738664"/>
          </a:xfrm>
          <a:prstGeom prst="rect">
            <a:avLst/>
          </a:prstGeom>
          <a:noFill/>
        </p:spPr>
        <p:txBody>
          <a:bodyPr wrap="square" rtlCol="0">
            <a:spAutoFit/>
          </a:bodyPr>
          <a:lstStyle/>
          <a:p>
            <a:r>
              <a:rPr kumimoji="1" lang="ja-JP" altLang="en-US" sz="1400" b="1" dirty="0" smtClean="0"/>
              <a:t>今以上の対策を取らない場合、</a:t>
            </a:r>
            <a:r>
              <a:rPr kumimoji="1" lang="en-US" altLang="ja-JP" sz="1400" b="1" dirty="0" smtClean="0"/>
              <a:t>1.5</a:t>
            </a:r>
            <a:r>
              <a:rPr kumimoji="1" lang="ja-JP" altLang="en-US" sz="1400" b="1" dirty="0" smtClean="0"/>
              <a:t>～</a:t>
            </a:r>
            <a:r>
              <a:rPr kumimoji="1" lang="en-US" altLang="ja-JP" sz="1400" b="1" dirty="0" smtClean="0"/>
              <a:t>2</a:t>
            </a:r>
            <a:r>
              <a:rPr kumimoji="1" lang="ja-JP" altLang="en-US" sz="1400" b="1" dirty="0" smtClean="0"/>
              <a:t>倍増</a:t>
            </a:r>
            <a:endParaRPr kumimoji="1" lang="ja-JP" altLang="en-US" sz="1400" b="1" dirty="0"/>
          </a:p>
        </p:txBody>
      </p:sp>
      <p:sp>
        <p:nvSpPr>
          <p:cNvPr id="33" name="四角形吹き出し 32"/>
          <p:cNvSpPr/>
          <p:nvPr/>
        </p:nvSpPr>
        <p:spPr>
          <a:xfrm>
            <a:off x="10030419" y="2477583"/>
            <a:ext cx="1973144" cy="1262919"/>
          </a:xfrm>
          <a:prstGeom prst="wedgeRectCallout">
            <a:avLst>
              <a:gd name="adj1" fmla="val -42574"/>
              <a:gd name="adj2" fmla="val 7077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ボックス 33"/>
          <p:cNvSpPr txBox="1"/>
          <p:nvPr/>
        </p:nvSpPr>
        <p:spPr>
          <a:xfrm>
            <a:off x="10104976" y="2673885"/>
            <a:ext cx="1800045" cy="954107"/>
          </a:xfrm>
          <a:prstGeom prst="rect">
            <a:avLst/>
          </a:prstGeom>
          <a:noFill/>
        </p:spPr>
        <p:txBody>
          <a:bodyPr wrap="square" rtlCol="0">
            <a:spAutoFit/>
          </a:bodyPr>
          <a:lstStyle/>
          <a:p>
            <a:r>
              <a:rPr kumimoji="1" lang="ja-JP" altLang="en-US" sz="1400" b="1" dirty="0" smtClean="0"/>
              <a:t>気温上昇を低く抑えるための対策をとった場合、</a:t>
            </a:r>
            <a:endParaRPr kumimoji="1" lang="en-US" altLang="ja-JP" sz="1400" b="1" dirty="0" smtClean="0"/>
          </a:p>
          <a:p>
            <a:r>
              <a:rPr lang="en-US" altLang="ja-JP" sz="1400" b="1" dirty="0" smtClean="0"/>
              <a:t>40</a:t>
            </a:r>
            <a:r>
              <a:rPr lang="ja-JP" altLang="en-US" sz="1400" b="1" dirty="0" smtClean="0"/>
              <a:t>～</a:t>
            </a:r>
            <a:r>
              <a:rPr lang="en-US" altLang="ja-JP" sz="1400" b="1" dirty="0" smtClean="0"/>
              <a:t>70</a:t>
            </a:r>
            <a:r>
              <a:rPr lang="ja-JP" altLang="en-US" sz="1400" b="1" dirty="0" smtClean="0"/>
              <a:t>％程度削減</a:t>
            </a:r>
            <a:endParaRPr kumimoji="1" lang="ja-JP" altLang="en-US" sz="1400" b="1" dirty="0"/>
          </a:p>
        </p:txBody>
      </p:sp>
      <p:pic>
        <p:nvPicPr>
          <p:cNvPr id="21" name="図 20"/>
          <p:cNvPicPr>
            <a:picLocks noChangeAspect="1"/>
          </p:cNvPicPr>
          <p:nvPr/>
        </p:nvPicPr>
        <p:blipFill rotWithShape="1">
          <a:blip r:embed="rId7" cstate="print">
            <a:extLst>
              <a:ext uri="{28A0092B-C50C-407E-A947-70E740481C1C}">
                <a14:useLocalDpi xmlns:a14="http://schemas.microsoft.com/office/drawing/2010/main" val="0"/>
              </a:ext>
            </a:extLst>
          </a:blip>
          <a:srcRect l="8416" t="4851" r="48515" b="71000"/>
          <a:stretch/>
        </p:blipFill>
        <p:spPr>
          <a:xfrm>
            <a:off x="6518012" y="3350502"/>
            <a:ext cx="1151052" cy="912903"/>
          </a:xfrm>
          <a:prstGeom prst="rect">
            <a:avLst/>
          </a:prstGeom>
        </p:spPr>
      </p:pic>
      <p:pic>
        <p:nvPicPr>
          <p:cNvPr id="22" name="図 21"/>
          <p:cNvPicPr>
            <a:picLocks noChangeAspect="1"/>
          </p:cNvPicPr>
          <p:nvPr/>
        </p:nvPicPr>
        <p:blipFill rotWithShape="1">
          <a:blip r:embed="rId8" cstate="print">
            <a:extLst>
              <a:ext uri="{28A0092B-C50C-407E-A947-70E740481C1C}">
                <a14:useLocalDpi xmlns:a14="http://schemas.microsoft.com/office/drawing/2010/main" val="0"/>
              </a:ext>
            </a:extLst>
          </a:blip>
          <a:srcRect l="9902" t="38450" r="61881" b="38450"/>
          <a:stretch/>
        </p:blipFill>
        <p:spPr>
          <a:xfrm>
            <a:off x="7705300" y="3297748"/>
            <a:ext cx="823217" cy="953198"/>
          </a:xfrm>
          <a:prstGeom prst="rect">
            <a:avLst/>
          </a:prstGeom>
        </p:spPr>
      </p:pic>
      <p:pic>
        <p:nvPicPr>
          <p:cNvPr id="23" name="図 22"/>
          <p:cNvPicPr>
            <a:picLocks noChangeAspect="1"/>
          </p:cNvPicPr>
          <p:nvPr/>
        </p:nvPicPr>
        <p:blipFill rotWithShape="1">
          <a:blip r:embed="rId9" cstate="print">
            <a:extLst>
              <a:ext uri="{28A0092B-C50C-407E-A947-70E740481C1C}">
                <a14:useLocalDpi xmlns:a14="http://schemas.microsoft.com/office/drawing/2010/main" val="0"/>
              </a:ext>
            </a:extLst>
          </a:blip>
          <a:srcRect l="49500" t="50000" r="8500" b="36350"/>
          <a:stretch/>
        </p:blipFill>
        <p:spPr>
          <a:xfrm>
            <a:off x="8544272" y="3645024"/>
            <a:ext cx="1217393" cy="565218"/>
          </a:xfrm>
          <a:prstGeom prst="rect">
            <a:avLst/>
          </a:prstGeom>
        </p:spPr>
      </p:pic>
      <p:sp>
        <p:nvSpPr>
          <p:cNvPr id="38" name="テキスト ボックス 37"/>
          <p:cNvSpPr txBox="1"/>
          <p:nvPr/>
        </p:nvSpPr>
        <p:spPr>
          <a:xfrm>
            <a:off x="6826104" y="1531907"/>
            <a:ext cx="3124118" cy="369332"/>
          </a:xfrm>
          <a:prstGeom prst="rect">
            <a:avLst/>
          </a:prstGeom>
          <a:noFill/>
        </p:spPr>
        <p:txBody>
          <a:bodyPr wrap="square" rtlCol="0">
            <a:spAutoFit/>
          </a:bodyPr>
          <a:lstStyle/>
          <a:p>
            <a:r>
              <a:rPr kumimoji="1" lang="en-US" altLang="ja-JP" b="1" dirty="0" smtClean="0">
                <a:solidFill>
                  <a:srgbClr val="FF0000"/>
                </a:solidFill>
              </a:rPr>
              <a:t>2050</a:t>
            </a:r>
            <a:r>
              <a:rPr kumimoji="1" lang="ja-JP" altLang="en-US" b="1" dirty="0" smtClean="0">
                <a:solidFill>
                  <a:srgbClr val="FF0000"/>
                </a:solidFill>
              </a:rPr>
              <a:t>年カーボンニュートラル</a:t>
            </a:r>
            <a:endParaRPr kumimoji="1" lang="ja-JP" altLang="en-US" b="1" dirty="0">
              <a:solidFill>
                <a:srgbClr val="FF0000"/>
              </a:solidFill>
            </a:endParaRPr>
          </a:p>
        </p:txBody>
      </p:sp>
      <p:sp>
        <p:nvSpPr>
          <p:cNvPr id="35" name="四角形吹き出し 34"/>
          <p:cNvSpPr/>
          <p:nvPr/>
        </p:nvSpPr>
        <p:spPr>
          <a:xfrm>
            <a:off x="3736574" y="5014155"/>
            <a:ext cx="1481923" cy="977902"/>
          </a:xfrm>
          <a:prstGeom prst="wedgeRectCallout">
            <a:avLst>
              <a:gd name="adj1" fmla="val 125457"/>
              <a:gd name="adj2" fmla="val -2869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3792138" y="5146739"/>
            <a:ext cx="1512168" cy="738664"/>
          </a:xfrm>
          <a:prstGeom prst="rect">
            <a:avLst/>
          </a:prstGeom>
          <a:noFill/>
        </p:spPr>
        <p:txBody>
          <a:bodyPr wrap="square" rtlCol="0">
            <a:spAutoFit/>
          </a:bodyPr>
          <a:lstStyle/>
          <a:p>
            <a:r>
              <a:rPr lang="ja-JP" altLang="en-US" sz="1400" b="1" dirty="0"/>
              <a:t>植林、森林管理などによる</a:t>
            </a:r>
            <a:r>
              <a:rPr lang="en-US" altLang="ja-JP" sz="1400" b="1" dirty="0"/>
              <a:t>CO2</a:t>
            </a:r>
            <a:r>
              <a:rPr lang="ja-JP" altLang="en-US" sz="1400" b="1" dirty="0"/>
              <a:t>吸収</a:t>
            </a:r>
          </a:p>
        </p:txBody>
      </p:sp>
    </p:spTree>
    <p:extLst>
      <p:ext uri="{BB962C8B-B14F-4D97-AF65-F5344CB8AC3E}">
        <p14:creationId xmlns:p14="http://schemas.microsoft.com/office/powerpoint/2010/main" val="999163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ipe(down)">
                                      <p:cBhvr>
                                        <p:cTn id="10" dur="500"/>
                                        <p:tgtEl>
                                          <p:spTgt spid="3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1"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down)">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0"/>
                                        <p:tgtEl>
                                          <p:spTgt spid="21"/>
                                        </p:tgtEl>
                                      </p:cBhvr>
                                    </p:animEffect>
                                    <p:anim calcmode="lin" valueType="num">
                                      <p:cBhvr>
                                        <p:cTn id="24" dur="1000" fill="hold"/>
                                        <p:tgtEl>
                                          <p:spTgt spid="21"/>
                                        </p:tgtEl>
                                        <p:attrNameLst>
                                          <p:attrName>ppt_x</p:attrName>
                                        </p:attrNameLst>
                                      </p:cBhvr>
                                      <p:tavLst>
                                        <p:tav tm="0">
                                          <p:val>
                                            <p:strVal val="#ppt_x"/>
                                          </p:val>
                                        </p:tav>
                                        <p:tav tm="100000">
                                          <p:val>
                                            <p:strVal val="#ppt_x"/>
                                          </p:val>
                                        </p:tav>
                                      </p:tavLst>
                                    </p:anim>
                                    <p:anim calcmode="lin" valueType="num">
                                      <p:cBhvr>
                                        <p:cTn id="25" dur="1000" fill="hold"/>
                                        <p:tgtEl>
                                          <p:spTgt spid="21"/>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1000"/>
                                        <p:tgtEl>
                                          <p:spTgt spid="22"/>
                                        </p:tgtEl>
                                      </p:cBhvr>
                                    </p:animEffect>
                                    <p:anim calcmode="lin" valueType="num">
                                      <p:cBhvr>
                                        <p:cTn id="29" dur="1000" fill="hold"/>
                                        <p:tgtEl>
                                          <p:spTgt spid="22"/>
                                        </p:tgtEl>
                                        <p:attrNameLst>
                                          <p:attrName>ppt_x</p:attrName>
                                        </p:attrNameLst>
                                      </p:cBhvr>
                                      <p:tavLst>
                                        <p:tav tm="0">
                                          <p:val>
                                            <p:strVal val="#ppt_x"/>
                                          </p:val>
                                        </p:tav>
                                        <p:tav tm="100000">
                                          <p:val>
                                            <p:strVal val="#ppt_x"/>
                                          </p:val>
                                        </p:tav>
                                      </p:tavLst>
                                    </p:anim>
                                    <p:anim calcmode="lin" valueType="num">
                                      <p:cBhvr>
                                        <p:cTn id="30" dur="1000" fill="hold"/>
                                        <p:tgtEl>
                                          <p:spTgt spid="22"/>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1000"/>
                                        <p:tgtEl>
                                          <p:spTgt spid="23"/>
                                        </p:tgtEl>
                                      </p:cBhvr>
                                    </p:animEffect>
                                    <p:anim calcmode="lin" valueType="num">
                                      <p:cBhvr>
                                        <p:cTn id="34" dur="1000" fill="hold"/>
                                        <p:tgtEl>
                                          <p:spTgt spid="23"/>
                                        </p:tgtEl>
                                        <p:attrNameLst>
                                          <p:attrName>ppt_x</p:attrName>
                                        </p:attrNameLst>
                                      </p:cBhvr>
                                      <p:tavLst>
                                        <p:tav tm="0">
                                          <p:val>
                                            <p:strVal val="#ppt_x"/>
                                          </p:val>
                                        </p:tav>
                                        <p:tav tm="100000">
                                          <p:val>
                                            <p:strVal val="#ppt_x"/>
                                          </p:val>
                                        </p:tav>
                                      </p:tavLst>
                                    </p:anim>
                                    <p:anim calcmode="lin" valueType="num">
                                      <p:cBhvr>
                                        <p:cTn id="35" dur="1000" fill="hold"/>
                                        <p:tgtEl>
                                          <p:spTgt spid="2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1000"/>
                                        <p:tgtEl>
                                          <p:spTgt spid="33"/>
                                        </p:tgtEl>
                                      </p:cBhvr>
                                    </p:animEffect>
                                    <p:anim calcmode="lin" valueType="num">
                                      <p:cBhvr>
                                        <p:cTn id="39" dur="1000" fill="hold"/>
                                        <p:tgtEl>
                                          <p:spTgt spid="33"/>
                                        </p:tgtEl>
                                        <p:attrNameLst>
                                          <p:attrName>ppt_x</p:attrName>
                                        </p:attrNameLst>
                                      </p:cBhvr>
                                      <p:tavLst>
                                        <p:tav tm="0">
                                          <p:val>
                                            <p:strVal val="#ppt_x"/>
                                          </p:val>
                                        </p:tav>
                                        <p:tav tm="100000">
                                          <p:val>
                                            <p:strVal val="#ppt_x"/>
                                          </p:val>
                                        </p:tav>
                                      </p:tavLst>
                                    </p:anim>
                                    <p:anim calcmode="lin" valueType="num">
                                      <p:cBhvr>
                                        <p:cTn id="40" dur="1000" fill="hold"/>
                                        <p:tgtEl>
                                          <p:spTgt spid="3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1000"/>
                                        <p:tgtEl>
                                          <p:spTgt spid="34"/>
                                        </p:tgtEl>
                                      </p:cBhvr>
                                    </p:animEffect>
                                    <p:anim calcmode="lin" valueType="num">
                                      <p:cBhvr>
                                        <p:cTn id="44" dur="1000" fill="hold"/>
                                        <p:tgtEl>
                                          <p:spTgt spid="34"/>
                                        </p:tgtEl>
                                        <p:attrNameLst>
                                          <p:attrName>ppt_x</p:attrName>
                                        </p:attrNameLst>
                                      </p:cBhvr>
                                      <p:tavLst>
                                        <p:tav tm="0">
                                          <p:val>
                                            <p:strVal val="#ppt_x"/>
                                          </p:val>
                                        </p:tav>
                                        <p:tav tm="100000">
                                          <p:val>
                                            <p:strVal val="#ppt_x"/>
                                          </p:val>
                                        </p:tav>
                                      </p:tavLst>
                                    </p:anim>
                                    <p:anim calcmode="lin" valueType="num">
                                      <p:cBhvr>
                                        <p:cTn id="45"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grpId="1" nodeType="clickEffect">
                                  <p:stCondLst>
                                    <p:cond delay="0"/>
                                  </p:stCondLst>
                                  <p:childTnLst>
                                    <p:animEffect transition="out" filter="fade">
                                      <p:cBhvr>
                                        <p:cTn id="49" dur="500"/>
                                        <p:tgtEl>
                                          <p:spTgt spid="7"/>
                                        </p:tgtEl>
                                      </p:cBhvr>
                                    </p:animEffect>
                                    <p:set>
                                      <p:cBhvr>
                                        <p:cTn id="50" dur="1" fill="hold">
                                          <p:stCondLst>
                                            <p:cond delay="499"/>
                                          </p:stCondLst>
                                        </p:cTn>
                                        <p:tgtEl>
                                          <p:spTgt spid="7"/>
                                        </p:tgtEl>
                                        <p:attrNameLst>
                                          <p:attrName>style.visibility</p:attrName>
                                        </p:attrNameLst>
                                      </p:cBhvr>
                                      <p:to>
                                        <p:strVal val="hidden"/>
                                      </p:to>
                                    </p:set>
                                  </p:childTnLst>
                                </p:cTn>
                              </p:par>
                              <p:par>
                                <p:cTn id="51" presetID="10" presetClass="exit" presetSubtype="0" fill="hold" nodeType="withEffect">
                                  <p:stCondLst>
                                    <p:cond delay="0"/>
                                  </p:stCondLst>
                                  <p:childTnLst>
                                    <p:animEffect transition="out" filter="fade">
                                      <p:cBhvr>
                                        <p:cTn id="52" dur="500"/>
                                        <p:tgtEl>
                                          <p:spTgt spid="32"/>
                                        </p:tgtEl>
                                      </p:cBhvr>
                                    </p:animEffect>
                                    <p:set>
                                      <p:cBhvr>
                                        <p:cTn id="53" dur="1" fill="hold">
                                          <p:stCondLst>
                                            <p:cond delay="499"/>
                                          </p:stCondLst>
                                        </p:cTn>
                                        <p:tgtEl>
                                          <p:spTgt spid="32"/>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14"/>
                                        </p:tgtEl>
                                      </p:cBhvr>
                                    </p:animEffect>
                                    <p:set>
                                      <p:cBhvr>
                                        <p:cTn id="56" dur="1" fill="hold">
                                          <p:stCondLst>
                                            <p:cond delay="499"/>
                                          </p:stCondLst>
                                        </p:cTn>
                                        <p:tgtEl>
                                          <p:spTgt spid="14"/>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500"/>
                                        <p:tgtEl>
                                          <p:spTgt spid="16"/>
                                        </p:tgtEl>
                                      </p:cBhvr>
                                    </p:animEffect>
                                    <p:set>
                                      <p:cBhvr>
                                        <p:cTn id="59" dur="1" fill="hold">
                                          <p:stCondLst>
                                            <p:cond delay="499"/>
                                          </p:stCondLst>
                                        </p:cTn>
                                        <p:tgtEl>
                                          <p:spTgt spid="16"/>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fade">
                                      <p:cBhvr>
                                        <p:cTn id="64" dur="1000"/>
                                        <p:tgtEl>
                                          <p:spTgt spid="38"/>
                                        </p:tgtEl>
                                      </p:cBhvr>
                                    </p:animEffect>
                                    <p:anim calcmode="lin" valueType="num">
                                      <p:cBhvr>
                                        <p:cTn id="65" dur="1000" fill="hold"/>
                                        <p:tgtEl>
                                          <p:spTgt spid="38"/>
                                        </p:tgtEl>
                                        <p:attrNameLst>
                                          <p:attrName>ppt_x</p:attrName>
                                        </p:attrNameLst>
                                      </p:cBhvr>
                                      <p:tavLst>
                                        <p:tav tm="0">
                                          <p:val>
                                            <p:strVal val="#ppt_x"/>
                                          </p:val>
                                        </p:tav>
                                        <p:tav tm="100000">
                                          <p:val>
                                            <p:strVal val="#ppt_x"/>
                                          </p:val>
                                        </p:tav>
                                      </p:tavLst>
                                    </p:anim>
                                    <p:anim calcmode="lin" valueType="num">
                                      <p:cBhvr>
                                        <p:cTn id="66" dur="1000" fill="hold"/>
                                        <p:tgtEl>
                                          <p:spTgt spid="38"/>
                                        </p:tgtEl>
                                        <p:attrNameLst>
                                          <p:attrName>ppt_y</p:attrName>
                                        </p:attrNameLst>
                                      </p:cBhvr>
                                      <p:tavLst>
                                        <p:tav tm="0">
                                          <p:val>
                                            <p:strVal val="#ppt_y+.1"/>
                                          </p:val>
                                        </p:tav>
                                        <p:tav tm="100000">
                                          <p:val>
                                            <p:strVal val="#ppt_y"/>
                                          </p:val>
                                        </p:tav>
                                      </p:tavLst>
                                    </p:anim>
                                  </p:childTnLst>
                                </p:cTn>
                              </p:par>
                              <p:par>
                                <p:cTn id="67" presetID="22" presetClass="entr" presetSubtype="4"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down)">
                                      <p:cBhvr>
                                        <p:cTn id="69" dur="500"/>
                                        <p:tgtEl>
                                          <p:spTgt spid="35"/>
                                        </p:tgtEl>
                                      </p:cBhvr>
                                    </p:animEffect>
                                  </p:childTnLst>
                                </p:cTn>
                              </p:par>
                              <p:par>
                                <p:cTn id="70" presetID="10" presetClass="exit" presetSubtype="0" fill="hold" grpId="1" nodeType="withEffect">
                                  <p:stCondLst>
                                    <p:cond delay="0"/>
                                  </p:stCondLst>
                                  <p:childTnLst>
                                    <p:animEffect transition="out" filter="fade">
                                      <p:cBhvr>
                                        <p:cTn id="71" dur="500"/>
                                        <p:tgtEl>
                                          <p:spTgt spid="35"/>
                                        </p:tgtEl>
                                      </p:cBhvr>
                                    </p:animEffect>
                                    <p:set>
                                      <p:cBhvr>
                                        <p:cTn id="72" dur="1" fill="hold">
                                          <p:stCondLst>
                                            <p:cond delay="499"/>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4" grpId="0" animBg="1"/>
      <p:bldP spid="14" grpId="1" animBg="1"/>
      <p:bldP spid="16" grpId="0"/>
      <p:bldP spid="16" grpId="1"/>
      <p:bldP spid="33" grpId="0" animBg="1"/>
      <p:bldP spid="34" grpId="0"/>
      <p:bldP spid="38" grpId="0"/>
      <p:bldP spid="35" grpId="0" animBg="1"/>
      <p:bldP spid="35" grpId="1"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バン">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アーバン">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アーバン">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Urban</Template>
  <TotalTime>5004</TotalTime>
  <Words>2391</Words>
  <Application>Microsoft Office PowerPoint</Application>
  <PresentationFormat>ワイド画面</PresentationFormat>
  <Paragraphs>185</Paragraphs>
  <Slides>10</Slides>
  <Notes>10</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10</vt:i4>
      </vt:variant>
    </vt:vector>
  </HeadingPairs>
  <TitlesOfParts>
    <vt:vector size="22" baseType="lpstr">
      <vt:lpstr>HGｺﾞｼｯｸM</vt:lpstr>
      <vt:lpstr>HG明朝B</vt:lpstr>
      <vt:lpstr>Hiragino Sans</vt:lpstr>
      <vt:lpstr>Meiryo UI</vt:lpstr>
      <vt:lpstr>ＭＳ Ｐゴシック</vt:lpstr>
      <vt:lpstr>メイリオ</vt:lpstr>
      <vt:lpstr>Arial</vt:lpstr>
      <vt:lpstr>Calibri</vt:lpstr>
      <vt:lpstr>Georgia</vt:lpstr>
      <vt:lpstr>Trebuchet MS</vt:lpstr>
      <vt:lpstr>Wingdings 2</vt:lpstr>
      <vt:lpstr>アーバン</vt:lpstr>
      <vt:lpstr>１．地球温暖化の概要と現状</vt:lpstr>
      <vt:lpstr>1.地球温暖化の概要と現状</vt:lpstr>
      <vt:lpstr>PowerPoint プレゼンテーション</vt:lpstr>
      <vt:lpstr>PowerPoint プレゼンテーション</vt:lpstr>
      <vt:lpstr>PowerPoint プレゼンテーション</vt:lpstr>
      <vt:lpstr>1 .地球温暖化の概要と現状</vt:lpstr>
      <vt:lpstr>PowerPoint プレゼンテーション</vt:lpstr>
      <vt:lpstr>２．カーボンニュートラルとは</vt:lpstr>
      <vt:lpstr>2.カーボンニュートラルとは </vt:lpstr>
      <vt:lpstr>2.カーボンニュートラルとは </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戸田市の現状と課題</dc:title>
  <dc:creator>19097</dc:creator>
  <cp:lastModifiedBy>戸田市</cp:lastModifiedBy>
  <cp:revision>411</cp:revision>
  <cp:lastPrinted>2023-10-10T10:22:40Z</cp:lastPrinted>
  <dcterms:created xsi:type="dcterms:W3CDTF">2008-08-26T06:55:59Z</dcterms:created>
  <dcterms:modified xsi:type="dcterms:W3CDTF">2023-10-11T11:38:59Z</dcterms:modified>
</cp:coreProperties>
</file>